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80" r:id="rId21"/>
    <p:sldId id="281" r:id="rId22"/>
    <p:sldId id="277" r:id="rId23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B15"/>
    <a:srgbClr val="CCEC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566E5-AB0D-40A9-8B9F-7693C4089F5A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0F709-5BB8-45F4-8E8B-ED6CF148E6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07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0F709-5BB8-45F4-8E8B-ED6CF148E64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8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10552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35152" y="237743"/>
            <a:ext cx="11157585" cy="352425"/>
          </a:xfrm>
          <a:custGeom>
            <a:avLst/>
            <a:gdLst/>
            <a:ahLst/>
            <a:cxnLst/>
            <a:rect l="l" t="t" r="r" b="b"/>
            <a:pathLst>
              <a:path w="11157585" h="352425">
                <a:moveTo>
                  <a:pt x="0" y="352043"/>
                </a:moveTo>
                <a:lnTo>
                  <a:pt x="11157204" y="352043"/>
                </a:lnTo>
                <a:lnTo>
                  <a:pt x="11157204" y="0"/>
                </a:lnTo>
                <a:lnTo>
                  <a:pt x="0" y="0"/>
                </a:lnTo>
                <a:lnTo>
                  <a:pt x="0" y="352043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3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09602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35152" y="237743"/>
            <a:ext cx="11157585" cy="352425"/>
          </a:xfrm>
          <a:custGeom>
            <a:avLst/>
            <a:gdLst/>
            <a:ahLst/>
            <a:cxnLst/>
            <a:rect l="l" t="t" r="r" b="b"/>
            <a:pathLst>
              <a:path w="11157585" h="352425">
                <a:moveTo>
                  <a:pt x="0" y="352043"/>
                </a:moveTo>
                <a:lnTo>
                  <a:pt x="11157204" y="352043"/>
                </a:lnTo>
                <a:lnTo>
                  <a:pt x="11157204" y="0"/>
                </a:lnTo>
                <a:lnTo>
                  <a:pt x="0" y="0"/>
                </a:lnTo>
                <a:lnTo>
                  <a:pt x="0" y="352043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6760" y="553923"/>
            <a:ext cx="11698478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4521" y="1520189"/>
            <a:ext cx="1076071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82959/12236ec6e813ae0ac928c57342a9a7ad8096c195/?" TargetMode="External"/><Relationship Id="rId2" Type="http://schemas.openxmlformats.org/officeDocument/2006/relationships/hyperlink" Target="http://www.consultant.ru/document/cons_doc_LAW_308817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128983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6760" y="553923"/>
            <a:ext cx="6154040" cy="284277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Государственный архив Российской Федерации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1676400"/>
            <a:ext cx="10760710" cy="2200602"/>
          </a:xfrm>
          <a:solidFill>
            <a:srgbClr val="CCECFF"/>
          </a:solidFill>
        </p:spPr>
        <p:txBody>
          <a:bodyPr/>
          <a:lstStyle/>
          <a:p>
            <a:pPr algn="ctr">
              <a:spcBef>
                <a:spcPts val="1200"/>
              </a:spcBef>
            </a:pPr>
            <a:endParaRPr lang="ru-RU" dirty="0" smtClean="0"/>
          </a:p>
          <a:p>
            <a:pPr algn="ctr">
              <a:spcBef>
                <a:spcPts val="1200"/>
              </a:spcBef>
            </a:pP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Противодействие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(общие сведения).</a:t>
            </a:r>
          </a:p>
          <a:p>
            <a:pPr algn="ctr">
              <a:spcBef>
                <a:spcPts val="1200"/>
              </a:spcBef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антикоррупционного законодательства</a:t>
            </a:r>
          </a:p>
          <a:p>
            <a:pPr algn="ctr">
              <a:spcBef>
                <a:spcPts val="1200"/>
              </a:spcBef>
            </a:pP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Федерации.</a:t>
            </a:r>
          </a:p>
          <a:p>
            <a:pPr algn="ctr">
              <a:spcBef>
                <a:spcPts val="1200"/>
              </a:spcBef>
            </a:pPr>
            <a:endParaRPr lang="ru-RU" dirty="0"/>
          </a:p>
        </p:txBody>
      </p:sp>
      <p:sp>
        <p:nvSpPr>
          <p:cNvPr id="5" name="object 7"/>
          <p:cNvSpPr txBox="1"/>
          <p:nvPr/>
        </p:nvSpPr>
        <p:spPr>
          <a:xfrm>
            <a:off x="4953000" y="6023208"/>
            <a:ext cx="6671945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Calibri"/>
                <a:cs typeface="Calibri"/>
              </a:rPr>
              <a:t>Презентация</a:t>
            </a:r>
            <a:r>
              <a:rPr sz="1400" b="1" spc="-15" dirty="0">
                <a:latin typeface="Calibri"/>
                <a:cs typeface="Calibri"/>
              </a:rPr>
              <a:t> подготовлена</a:t>
            </a:r>
            <a:endParaRPr sz="1400" dirty="0">
              <a:latin typeface="Calibri"/>
              <a:cs typeface="Calibri"/>
            </a:endParaRPr>
          </a:p>
          <a:p>
            <a:pPr marL="12700" marR="5080" indent="-1270" algn="ctr">
              <a:lnSpc>
                <a:spcPct val="100000"/>
              </a:lnSpc>
            </a:pPr>
            <a:r>
              <a:rPr lang="ru-RU" sz="1400" b="1" spc="-20" dirty="0" smtClean="0">
                <a:latin typeface="Calibri"/>
                <a:cs typeface="Calibri"/>
              </a:rPr>
              <a:t>Организационно-методическим отделом</a:t>
            </a:r>
            <a:endParaRPr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623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accent3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228600"/>
            <a:ext cx="6391276" cy="289823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sz="1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0" y="762000"/>
            <a:ext cx="10820400" cy="1066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effectLst>
            <a:outerShdw blurRad="190500" dist="76200" dir="6600000" algn="ctr" rotWithShape="0">
              <a:srgbClr val="000000">
                <a:alpha val="97000"/>
              </a:srgbClr>
            </a:outerShdw>
            <a:reflection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object 2"/>
          <p:cNvSpPr txBox="1">
            <a:spLocks/>
          </p:cNvSpPr>
          <p:nvPr/>
        </p:nvSpPr>
        <p:spPr>
          <a:xfrm>
            <a:off x="3048000" y="762000"/>
            <a:ext cx="63290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85725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Основные</a:t>
            </a:r>
            <a:r>
              <a:rPr kumimoji="0" lang="ru-RU" sz="1800" b="1" i="0" u="none" strike="noStrike" kern="0" cap="none" spc="-15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1800" b="1" i="0" u="none" strike="noStrike" kern="0" cap="none" spc="-1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нормативные</a:t>
            </a:r>
            <a:r>
              <a:rPr kumimoji="0" lang="ru-RU" sz="1800" b="1" i="0" u="none" strike="noStrike" kern="0" cap="none" spc="35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1800" b="1" i="0" u="none" strike="noStrike" kern="0" cap="none" spc="-5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правовые </a:t>
            </a:r>
            <a:r>
              <a:rPr kumimoji="0" lang="ru-RU" sz="1800" b="1" i="0" u="none" strike="noStrike" kern="0" cap="none" spc="-15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акты</a:t>
            </a:r>
            <a:r>
              <a:rPr kumimoji="0" lang="ru-RU" sz="1800" b="1" i="0" u="none" strike="noStrike" kern="0" cap="none" spc="3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по</a:t>
            </a:r>
            <a:r>
              <a:rPr kumimoji="0" lang="ru-RU" sz="1800" b="1" i="0" u="none" strike="noStrike" kern="0" cap="none" spc="-5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вопросам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3428365" algn="l"/>
              </a:tabLst>
              <a:defRPr/>
            </a:pPr>
            <a:r>
              <a:rPr kumimoji="0" lang="ru-RU" sz="1800" b="1" i="0" u="none" strike="noStrike" kern="0" cap="none" spc="-1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противодействия</a:t>
            </a:r>
            <a:r>
              <a:rPr kumimoji="0" lang="ru-RU" sz="1800" b="1" i="0" u="none" strike="noStrike" kern="0" cap="none" spc="7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1800" b="1" i="0" u="none" strike="noStrike" kern="0" cap="none" spc="-1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коррупции	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</a:t>
            </a:r>
            <a:r>
              <a:rPr kumimoji="0" lang="ru-RU" sz="1800" b="1" i="0" u="none" strike="noStrike" kern="0" cap="none" spc="-25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1800" b="1" i="0" u="none" strike="noStrike" kern="0" cap="none" spc="-15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Российской</a:t>
            </a:r>
            <a:r>
              <a:rPr kumimoji="0" lang="ru-RU" sz="1800" b="1" i="0" u="none" strike="noStrike" kern="0" cap="none" spc="5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1800" b="1" i="0" u="none" strike="noStrike" kern="0" cap="none" spc="-5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Федерации</a:t>
            </a:r>
            <a:endParaRPr kumimoji="0" lang="ru-RU" sz="1800" b="1" i="0" u="none" strike="noStrike" kern="0" cap="none" spc="-5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1905000" y="2105181"/>
            <a:ext cx="8034020" cy="418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spcBef>
                <a:spcPts val="105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Международный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prstClr val="black"/>
                </a:solidFill>
                <a:latin typeface="Microsoft Sans Serif"/>
                <a:cs typeface="Microsoft Sans Serif"/>
              </a:rPr>
              <a:t>кодекс</a:t>
            </a:r>
            <a:r>
              <a:rPr sz="14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поведения</a:t>
            </a:r>
            <a:r>
              <a:rPr sz="14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государственных должностных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лиц</a:t>
            </a:r>
            <a:r>
              <a:rPr sz="1400" spc="6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(принят</a:t>
            </a:r>
            <a:r>
              <a:rPr sz="14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Генеральной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354965"/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Ассамблеей</a:t>
            </a:r>
            <a:r>
              <a:rPr sz="1400" spc="-4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ООН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12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декабря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1996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65" dirty="0">
                <a:solidFill>
                  <a:prstClr val="black"/>
                </a:solidFill>
                <a:latin typeface="Microsoft Sans Serif"/>
                <a:cs typeface="Microsoft Sans Serif"/>
              </a:rPr>
              <a:t>г.)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354965" marR="392430" indent="-342900">
              <a:spcBef>
                <a:spcPts val="60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Декларация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о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борьбе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с</a:t>
            </a:r>
            <a:r>
              <a:rPr sz="14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коррупцией</a:t>
            </a:r>
            <a:r>
              <a:rPr sz="14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и</a:t>
            </a:r>
            <a:r>
              <a:rPr sz="14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взяточничеством</a:t>
            </a:r>
            <a:r>
              <a:rPr sz="1400" spc="-3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в</a:t>
            </a:r>
            <a:r>
              <a:rPr sz="14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международных</a:t>
            </a:r>
            <a:r>
              <a:rPr sz="14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коммерческих </a:t>
            </a:r>
            <a:r>
              <a:rPr sz="1400" spc="-35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операциях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(принята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Генеральной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Ассамблеей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ООН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12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декабря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1996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65" dirty="0">
                <a:solidFill>
                  <a:prstClr val="black"/>
                </a:solidFill>
                <a:latin typeface="Microsoft Sans Serif"/>
                <a:cs typeface="Microsoft Sans Serif"/>
              </a:rPr>
              <a:t>г.)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354965" marR="213360" indent="-342900">
              <a:spcBef>
                <a:spcPts val="60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4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Двадцать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принципов</a:t>
            </a:r>
            <a:r>
              <a:rPr sz="1400" spc="3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борьбы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с</a:t>
            </a:r>
            <a:r>
              <a:rPr sz="14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коррупцией</a:t>
            </a:r>
            <a:r>
              <a:rPr sz="14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(утверждены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резолюцией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Комитета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министров </a:t>
            </a:r>
            <a:r>
              <a:rPr sz="1400" spc="-35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Совета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Европы</a:t>
            </a:r>
            <a:r>
              <a:rPr sz="14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6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ноября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1997 </a:t>
            </a:r>
            <a:r>
              <a:rPr sz="1400" spc="-65" dirty="0">
                <a:solidFill>
                  <a:prstClr val="black"/>
                </a:solidFill>
                <a:latin typeface="Microsoft Sans Serif"/>
                <a:cs typeface="Microsoft Sans Serif"/>
              </a:rPr>
              <a:t>г.)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355600" indent="-342900">
              <a:spcBef>
                <a:spcPts val="60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Конвенция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ОЭСР</a:t>
            </a:r>
            <a:r>
              <a:rPr sz="14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по</a:t>
            </a:r>
            <a:r>
              <a:rPr sz="14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борьбе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с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подкупом</a:t>
            </a:r>
            <a:r>
              <a:rPr sz="14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иностранных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должностных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лиц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при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осуществлении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354965"/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международных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коммерческих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сделок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(от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17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декабря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1997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65" dirty="0">
                <a:solidFill>
                  <a:prstClr val="black"/>
                </a:solidFill>
                <a:latin typeface="Microsoft Sans Serif"/>
                <a:cs typeface="Microsoft Sans Serif"/>
              </a:rPr>
              <a:t>г.)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354965" marR="1732914" indent="-342900">
              <a:spcBef>
                <a:spcPts val="60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Конвенция</a:t>
            </a:r>
            <a:r>
              <a:rPr sz="14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Совета</a:t>
            </a:r>
            <a:r>
              <a:rPr sz="14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Европы</a:t>
            </a:r>
            <a:r>
              <a:rPr sz="1400" spc="4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об</a:t>
            </a:r>
            <a:r>
              <a:rPr sz="14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уголовной</a:t>
            </a:r>
            <a:r>
              <a:rPr sz="1400" spc="3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ответственности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за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коррупцию </a:t>
            </a:r>
            <a:r>
              <a:rPr sz="1400" spc="-36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(от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27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января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1999 </a:t>
            </a:r>
            <a:r>
              <a:rPr sz="1400" spc="-65" dirty="0">
                <a:solidFill>
                  <a:prstClr val="black"/>
                </a:solidFill>
                <a:latin typeface="Microsoft Sans Serif"/>
                <a:cs typeface="Microsoft Sans Serif"/>
              </a:rPr>
              <a:t>г.)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354965" marR="1396365" indent="-342900">
              <a:spcBef>
                <a:spcPts val="605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Конвенция</a:t>
            </a:r>
            <a:r>
              <a:rPr sz="14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ООН</a:t>
            </a:r>
            <a:r>
              <a:rPr sz="14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против</a:t>
            </a:r>
            <a:r>
              <a:rPr sz="1400" spc="3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коррупции</a:t>
            </a:r>
            <a:r>
              <a:rPr sz="1400" spc="4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(принята</a:t>
            </a:r>
            <a:r>
              <a:rPr sz="14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Генеральной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Ассамблеей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ООН </a:t>
            </a:r>
            <a:r>
              <a:rPr sz="1400" spc="-35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31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октября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2003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65" dirty="0">
                <a:solidFill>
                  <a:prstClr val="black"/>
                </a:solidFill>
                <a:latin typeface="Microsoft Sans Serif"/>
                <a:cs typeface="Microsoft Sans Serif"/>
              </a:rPr>
              <a:t>г.)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354965" marR="367665" indent="-342900">
              <a:spcBef>
                <a:spcPts val="60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Руководство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ООН</a:t>
            </a:r>
            <a:r>
              <a:rPr sz="14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«Практические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меры</a:t>
            </a:r>
            <a:r>
              <a:rPr sz="14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по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борьбе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с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коррупцией»</a:t>
            </a:r>
            <a:r>
              <a:rPr sz="1400" spc="3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(принята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Генеральной </a:t>
            </a:r>
            <a:r>
              <a:rPr sz="1400" spc="-35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Ассамблеей</a:t>
            </a:r>
            <a:r>
              <a:rPr sz="1400" spc="-4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ООН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31</a:t>
            </a:r>
            <a:r>
              <a:rPr sz="14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октября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2003 </a:t>
            </a:r>
            <a:r>
              <a:rPr sz="1400" spc="-65" dirty="0">
                <a:solidFill>
                  <a:prstClr val="black"/>
                </a:solidFill>
                <a:latin typeface="Microsoft Sans Serif"/>
                <a:cs typeface="Microsoft Sans Serif"/>
              </a:rPr>
              <a:t>г.)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354965" marR="69215" indent="-342900">
              <a:spcBef>
                <a:spcPts val="60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Модельный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закон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«Об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основах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законодательства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об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антикоррупционной</a:t>
            </a:r>
            <a:r>
              <a:rPr sz="14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политике»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(принят </a:t>
            </a:r>
            <a:r>
              <a:rPr sz="1400" spc="-35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Межпарламентской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Ассамблеей</a:t>
            </a:r>
            <a:r>
              <a:rPr sz="1400" spc="-3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государств-участников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СНГ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403860"/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15 ноября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2003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65" dirty="0">
                <a:solidFill>
                  <a:prstClr val="black"/>
                </a:solidFill>
                <a:latin typeface="Microsoft Sans Serif"/>
                <a:cs typeface="Microsoft Sans Serif"/>
              </a:rPr>
              <a:t>г.)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1385166"/>
            <a:ext cx="9753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Международные нормативные правовые акты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762000" y="76200"/>
            <a:ext cx="6781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Государственный архив Российской Федерации</a:t>
            </a:r>
            <a:endParaRPr lang="ru-RU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40229" y="809305"/>
            <a:ext cx="10972800" cy="685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840" y="771007"/>
            <a:ext cx="7669433" cy="762396"/>
          </a:xfrm>
          <a:prstGeom prst="rect">
            <a:avLst/>
          </a:prstGeom>
        </p:spPr>
      </p:pic>
      <p:sp>
        <p:nvSpPr>
          <p:cNvPr id="5" name="object 2"/>
          <p:cNvSpPr txBox="1"/>
          <p:nvPr/>
        </p:nvSpPr>
        <p:spPr>
          <a:xfrm>
            <a:off x="1905000" y="2362200"/>
            <a:ext cx="8413115" cy="309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spcBef>
                <a:spcPts val="100"/>
              </a:spcBef>
              <a:buSzPct val="93333"/>
              <a:buFont typeface="Wingdings"/>
              <a:buChar char=""/>
              <a:tabLst>
                <a:tab pos="183515" algn="l"/>
              </a:tabLst>
            </a:pPr>
            <a:r>
              <a:rPr lang="ru-RU" sz="15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500" spc="-5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Об</a:t>
            </a:r>
            <a:r>
              <a:rPr sz="15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утверждении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перечня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должностей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федеральной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государственной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службы,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при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назначении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на </a:t>
            </a:r>
            <a:r>
              <a:rPr sz="15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которые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граждане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и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при </a:t>
            </a:r>
            <a:r>
              <a:rPr sz="15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замещении которых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федеральные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государственные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служащие </a:t>
            </a:r>
            <a:r>
              <a:rPr sz="15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обязаны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представлять сведения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о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своих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доходах,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об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имуществе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и </a:t>
            </a:r>
            <a:r>
              <a:rPr sz="15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обязательствах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имущественного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характера,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а </a:t>
            </a:r>
            <a:r>
              <a:rPr sz="1500" spc="-40" dirty="0">
                <a:solidFill>
                  <a:prstClr val="black"/>
                </a:solidFill>
                <a:latin typeface="Microsoft Sans Serif"/>
                <a:cs typeface="Microsoft Sans Serif"/>
              </a:rPr>
              <a:t>также</a:t>
            </a:r>
            <a:r>
              <a:rPr sz="1500" spc="-3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сведения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о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доходах,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об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имуществе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и </a:t>
            </a:r>
            <a:r>
              <a:rPr sz="15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обязательствах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имущественного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характера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своих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супруги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(супруга)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и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несовершеннолетних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детей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(от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18.05.2009</a:t>
            </a:r>
            <a:r>
              <a:rPr sz="1500" spc="39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110" dirty="0">
                <a:solidFill>
                  <a:prstClr val="black"/>
                </a:solidFill>
                <a:latin typeface="Microsoft Sans Serif"/>
                <a:cs typeface="Microsoft Sans Serif"/>
              </a:rPr>
              <a:t>№</a:t>
            </a:r>
            <a:r>
              <a:rPr sz="15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557);</a:t>
            </a:r>
          </a:p>
          <a:p>
            <a:pPr marL="12700" marR="5080" algn="just">
              <a:spcBef>
                <a:spcPts val="395"/>
              </a:spcBef>
              <a:buSzPct val="93333"/>
              <a:buFont typeface="Wingdings"/>
              <a:buChar char=""/>
              <a:tabLst>
                <a:tab pos="183515" algn="l"/>
              </a:tabLst>
            </a:pPr>
            <a:r>
              <a:rPr lang="ru-RU" sz="15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5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О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представлении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гражданами, претендующими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на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замещение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должностей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федеральной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государственной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службы,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и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федеральными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государственными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служащими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сведений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о </a:t>
            </a:r>
            <a:r>
              <a:rPr sz="15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доходах,</a:t>
            </a:r>
            <a:r>
              <a:rPr sz="15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об</a:t>
            </a:r>
            <a:r>
              <a:rPr sz="15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имуществе</a:t>
            </a:r>
            <a:r>
              <a:rPr sz="1500" spc="4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и</a:t>
            </a:r>
            <a:r>
              <a:rPr sz="15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обязательствах</a:t>
            </a:r>
            <a:r>
              <a:rPr sz="15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имущественного</a:t>
            </a:r>
            <a:r>
              <a:rPr sz="1500" spc="4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характера</a:t>
            </a:r>
            <a:r>
              <a:rPr sz="1500" spc="4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(от</a:t>
            </a:r>
            <a:r>
              <a:rPr sz="15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18.05.2009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110" dirty="0">
                <a:solidFill>
                  <a:prstClr val="black"/>
                </a:solidFill>
                <a:latin typeface="Microsoft Sans Serif"/>
                <a:cs typeface="Microsoft Sans Serif"/>
              </a:rPr>
              <a:t>№</a:t>
            </a:r>
            <a:r>
              <a:rPr sz="15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559);</a:t>
            </a:r>
          </a:p>
          <a:p>
            <a:pPr marL="12700" marR="5080" algn="just">
              <a:spcBef>
                <a:spcPts val="400"/>
              </a:spcBef>
              <a:buSzPct val="93333"/>
              <a:buFont typeface="Wingdings"/>
              <a:buChar char=""/>
              <a:tabLst>
                <a:tab pos="183515" algn="l"/>
              </a:tabLst>
            </a:pPr>
            <a:r>
              <a:rPr lang="ru-RU" sz="15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5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О</a:t>
            </a:r>
            <a:r>
              <a:rPr sz="1500" spc="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проверке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достоверности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 и</a:t>
            </a:r>
            <a:r>
              <a:rPr sz="15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полноты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сведений,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представляемых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гражданами,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претендующими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на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замещение</a:t>
            </a:r>
            <a:r>
              <a:rPr sz="1500" spc="36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должностей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федеральной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государственной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службы,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и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федеральными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государственными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служащими,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и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соблюдения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федеральными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государственными</a:t>
            </a:r>
            <a:r>
              <a:rPr sz="15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служащими</a:t>
            </a:r>
            <a:r>
              <a:rPr sz="1500" spc="3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требований</a:t>
            </a:r>
            <a:r>
              <a:rPr sz="15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95" dirty="0">
                <a:solidFill>
                  <a:prstClr val="black"/>
                </a:solidFill>
                <a:latin typeface="Microsoft Sans Serif"/>
                <a:cs typeface="Microsoft Sans Serif"/>
              </a:rPr>
              <a:t>к</a:t>
            </a:r>
            <a:r>
              <a:rPr sz="15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служебному</a:t>
            </a:r>
            <a:r>
              <a:rPr sz="15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поведению</a:t>
            </a:r>
            <a:r>
              <a:rPr sz="15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(от</a:t>
            </a:r>
            <a:r>
              <a:rPr sz="1500" spc="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21.09.2009</a:t>
            </a:r>
            <a:r>
              <a:rPr sz="15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spc="110" dirty="0">
                <a:solidFill>
                  <a:prstClr val="black"/>
                </a:solidFill>
                <a:latin typeface="Microsoft Sans Serif"/>
                <a:cs typeface="Microsoft Sans Serif"/>
              </a:rPr>
              <a:t>№</a:t>
            </a:r>
            <a:r>
              <a:rPr sz="15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500" dirty="0">
                <a:solidFill>
                  <a:prstClr val="black"/>
                </a:solidFill>
                <a:latin typeface="Microsoft Sans Serif"/>
                <a:cs typeface="Microsoft Sans Serif"/>
              </a:rPr>
              <a:t>1065);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28473" y="275667"/>
            <a:ext cx="6205728" cy="2282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-15" dirty="0" smtClean="0">
                <a:solidFill>
                  <a:srgbClr val="FF0000"/>
                </a:solidFill>
                <a:latin typeface="Arial"/>
                <a:cs typeface="Arial"/>
              </a:rPr>
              <a:t>Государственный архив Российской Федерации</a:t>
            </a:r>
            <a:endParaRPr sz="1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38200"/>
            <a:ext cx="10998137" cy="70719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666624"/>
            <a:ext cx="7669433" cy="896190"/>
          </a:xfrm>
          <a:prstGeom prst="rect">
            <a:avLst/>
          </a:prstGeom>
        </p:spPr>
      </p:pic>
      <p:sp>
        <p:nvSpPr>
          <p:cNvPr id="22" name="object 2"/>
          <p:cNvSpPr txBox="1"/>
          <p:nvPr/>
        </p:nvSpPr>
        <p:spPr>
          <a:xfrm>
            <a:off x="1219200" y="1842341"/>
            <a:ext cx="9906000" cy="446596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2085" indent="-160020" algn="just">
              <a:spcBef>
                <a:spcPts val="105"/>
              </a:spcBef>
              <a:buSzPct val="92857"/>
              <a:buFont typeface="Wingdings"/>
              <a:buChar char=""/>
              <a:tabLst>
                <a:tab pos="172720" algn="l"/>
              </a:tabLst>
            </a:pPr>
            <a: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spc="-5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Об</a:t>
            </a:r>
            <a:r>
              <a:rPr sz="1400" spc="44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основных</a:t>
            </a:r>
            <a:r>
              <a:rPr sz="1400" spc="430" dirty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направлениях</a:t>
            </a:r>
            <a:r>
              <a:rPr sz="1400" spc="434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44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совершенствования</a:t>
            </a:r>
            <a:r>
              <a:rPr sz="1400" spc="440" dirty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системы</a:t>
            </a:r>
            <a:r>
              <a:rPr sz="1400" spc="440" dirty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государственного</a:t>
            </a:r>
            <a:r>
              <a:rPr sz="1400" spc="445" dirty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управления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12700" algn="just"/>
            <a:r>
              <a:rPr lang="ru-RU" sz="1400" spc="-1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    </a:t>
            </a:r>
            <a:r>
              <a:rPr sz="1400" spc="-1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(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от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07.05.2012</a:t>
            </a:r>
            <a:r>
              <a:rPr sz="1400" spc="-5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110" dirty="0">
                <a:solidFill>
                  <a:prstClr val="black"/>
                </a:solidFill>
                <a:latin typeface="Microsoft Sans Serif"/>
                <a:cs typeface="Microsoft Sans Serif"/>
              </a:rPr>
              <a:t>№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601);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12700" marR="8890" algn="just">
              <a:spcBef>
                <a:spcPts val="409"/>
              </a:spcBef>
              <a:buSzPct val="92857"/>
              <a:buFont typeface="Wingdings"/>
              <a:buChar char=""/>
              <a:tabLst>
                <a:tab pos="17272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О</a:t>
            </a:r>
            <a:r>
              <a:rPr sz="1400" spc="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мерах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по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реализации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отдельных</a:t>
            </a:r>
            <a:r>
              <a:rPr sz="1400" spc="33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положений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Федерального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закона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«О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противодействии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коррупции»</a:t>
            </a:r>
            <a:r>
              <a:rPr sz="1400" spc="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2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/>
            </a:r>
            <a:br>
              <a:rPr lang="ru-RU" sz="1400" spc="2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</a:br>
            <a:r>
              <a:rPr lang="ru-RU" sz="1400" spc="2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    </a:t>
            </a:r>
            <a:r>
              <a:rPr sz="1400" spc="-1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(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от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02.04.2013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Microsoft Sans Serif"/>
                <a:cs typeface="Microsoft Sans Serif"/>
              </a:rPr>
              <a:t>№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309);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12700" marR="5080" algn="just">
              <a:spcBef>
                <a:spcPts val="395"/>
              </a:spcBef>
              <a:buSzPct val="92857"/>
              <a:buFont typeface="Wingdings"/>
              <a:buChar char=""/>
              <a:tabLst>
                <a:tab pos="17272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О</a:t>
            </a:r>
            <a:r>
              <a:rPr sz="1400" spc="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мерах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по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реализации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отдельных</a:t>
            </a:r>
            <a:r>
              <a:rPr sz="1400" spc="33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положений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Федерального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закона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«О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контроле</a:t>
            </a:r>
            <a:r>
              <a:rPr sz="1400" spc="68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40" dirty="0">
                <a:solidFill>
                  <a:prstClr val="black"/>
                </a:solidFill>
                <a:latin typeface="Microsoft Sans Serif"/>
                <a:cs typeface="Microsoft Sans Serif"/>
              </a:rPr>
              <a:t>за </a:t>
            </a:r>
            <a:r>
              <a:rPr sz="1400" spc="-3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соответствием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расходов</a:t>
            </a:r>
            <a:r>
              <a:rPr sz="1400" spc="34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лиц, </a:t>
            </a:r>
            <a:r>
              <a:rPr lang="ru-RU" sz="14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         </a:t>
            </a:r>
            <a:r>
              <a:rPr sz="1400" spc="-10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замещающих</a:t>
            </a:r>
            <a:r>
              <a:rPr sz="1400" spc="-1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государственные</a:t>
            </a:r>
            <a:r>
              <a:rPr sz="1400" spc="34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должности,</a:t>
            </a:r>
            <a:r>
              <a:rPr sz="1400" spc="34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и иных лиц их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доходам»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(от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02.04.2013</a:t>
            </a:r>
            <a:r>
              <a:rPr sz="1400" spc="-4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Microsoft Sans Serif"/>
                <a:cs typeface="Microsoft Sans Serif"/>
              </a:rPr>
              <a:t>№</a:t>
            </a:r>
            <a:r>
              <a:rPr sz="1400" spc="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310);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172085" indent="-160020" algn="just">
              <a:spcBef>
                <a:spcPts val="395"/>
              </a:spcBef>
              <a:buSzPct val="92857"/>
              <a:buFont typeface="Wingdings"/>
              <a:buChar char=""/>
              <a:tabLst>
                <a:tab pos="172720" algn="l"/>
              </a:tabLst>
            </a:pPr>
            <a: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spc="-5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Вопросы</a:t>
            </a:r>
            <a:r>
              <a:rPr sz="14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противодействия</a:t>
            </a:r>
            <a:r>
              <a:rPr sz="1400" spc="3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коррупции</a:t>
            </a:r>
            <a:r>
              <a:rPr sz="1400" spc="4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(от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08.07.2013</a:t>
            </a:r>
            <a:r>
              <a:rPr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Microsoft Sans Serif"/>
                <a:cs typeface="Microsoft Sans Serif"/>
              </a:rPr>
              <a:t>№</a:t>
            </a:r>
            <a:r>
              <a:rPr sz="1400" spc="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613);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12700" marR="8255" algn="just">
              <a:spcBef>
                <a:spcPts val="409"/>
              </a:spcBef>
              <a:buSzPct val="92857"/>
              <a:buFont typeface="Wingdings"/>
              <a:buChar char=""/>
              <a:tabLst>
                <a:tab pos="172720" algn="l"/>
              </a:tabLst>
            </a:pPr>
            <a: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spc="-5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Об</a:t>
            </a:r>
            <a:r>
              <a:rPr sz="14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Управлении</a:t>
            </a:r>
            <a:r>
              <a:rPr sz="1400" spc="34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Президента</a:t>
            </a:r>
            <a:r>
              <a:rPr sz="1400" spc="34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1400" spc="33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Федерации</a:t>
            </a:r>
            <a:r>
              <a:rPr sz="1400" spc="32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по</a:t>
            </a:r>
            <a:r>
              <a:rPr sz="1400" spc="34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вопросам</a:t>
            </a:r>
            <a:r>
              <a:rPr sz="1400" spc="34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противодействия</a:t>
            </a:r>
            <a:r>
              <a:rPr sz="1400" spc="35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коррупции</a:t>
            </a:r>
            <a:r>
              <a:rPr sz="1400" spc="-2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1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/>
            </a:r>
            <a:br>
              <a:rPr lang="ru-RU" sz="1400" spc="-1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</a:br>
            <a:r>
              <a:rPr lang="ru-RU" sz="1400" spc="-1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    </a:t>
            </a:r>
            <a:r>
              <a:rPr sz="1400" spc="-1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(</a:t>
            </a:r>
            <a:r>
              <a:rPr sz="1400" spc="-15" dirty="0" err="1" smtClean="0">
                <a:solidFill>
                  <a:prstClr val="black"/>
                </a:solidFill>
                <a:latin typeface="Microsoft Sans Serif"/>
                <a:cs typeface="Microsoft Sans Serif"/>
              </a:rPr>
              <a:t>от</a:t>
            </a:r>
            <a:r>
              <a:rPr sz="14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03.12.2013</a:t>
            </a:r>
            <a:r>
              <a:rPr sz="1400" spc="-4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10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№</a:t>
            </a:r>
            <a:r>
              <a:rPr sz="1400" spc="1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878);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12700" marR="8255" algn="just">
              <a:spcBef>
                <a:spcPts val="395"/>
              </a:spcBef>
              <a:buSzPct val="92857"/>
              <a:buFont typeface="Wingdings"/>
              <a:buChar char=""/>
              <a:tabLst>
                <a:tab pos="17272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</a:t>
            </a:r>
            <a:r>
              <a:rPr sz="140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О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мерах по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совершенствованию </a:t>
            </a:r>
            <a:r>
              <a:rPr sz="1400" spc="-20" dirty="0">
                <a:solidFill>
                  <a:prstClr val="black"/>
                </a:solidFill>
                <a:latin typeface="Microsoft Sans Serif"/>
                <a:cs typeface="Microsoft Sans Serif"/>
              </a:rPr>
              <a:t>организации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деятельности </a:t>
            </a:r>
            <a:r>
              <a:rPr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в 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области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противодействия </a:t>
            </a:r>
            <a:r>
              <a:rPr sz="1400" spc="-15" dirty="0" err="1">
                <a:solidFill>
                  <a:prstClr val="black"/>
                </a:solidFill>
                <a:latin typeface="Microsoft Sans Serif"/>
                <a:cs typeface="Microsoft Sans Serif"/>
              </a:rPr>
              <a:t>коррупции</a:t>
            </a:r>
            <a:r>
              <a:rPr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1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/>
            </a:r>
            <a:br>
              <a:rPr lang="ru-RU" sz="1400" spc="-1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</a:br>
            <a:r>
              <a:rPr lang="ru-RU" sz="1400" spc="-1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      </a:t>
            </a:r>
            <a:r>
              <a:rPr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(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15.07.2015</a:t>
            </a:r>
            <a:r>
              <a:rPr sz="1400" spc="-3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105" dirty="0">
                <a:solidFill>
                  <a:prstClr val="black"/>
                </a:solidFill>
                <a:latin typeface="Microsoft Sans Serif"/>
                <a:cs typeface="Microsoft Sans Serif"/>
              </a:rPr>
              <a:t>№</a:t>
            </a:r>
            <a:r>
              <a:rPr sz="1400" spc="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364);</a:t>
            </a: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172085" indent="-160020" algn="just">
              <a:spcBef>
                <a:spcPts val="395"/>
              </a:spcBef>
              <a:buSzPct val="92857"/>
              <a:buFont typeface="Wingdings"/>
              <a:buChar char=""/>
              <a:tabLst>
                <a:tab pos="172720" algn="l"/>
              </a:tabLst>
            </a:pPr>
            <a:r>
              <a:rPr lang="ru-RU" sz="1400" spc="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О </a:t>
            </a:r>
            <a:r>
              <a:rPr lang="ru-RU" sz="1400" spc="33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Национальном</a:t>
            </a:r>
            <a:r>
              <a:rPr lang="ru-RU" sz="1400" spc="7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5" dirty="0">
                <a:solidFill>
                  <a:prstClr val="black"/>
                </a:solidFill>
                <a:latin typeface="Microsoft Sans Serif"/>
                <a:cs typeface="Microsoft Sans Serif"/>
              </a:rPr>
              <a:t>плане</a:t>
            </a:r>
            <a:r>
              <a:rPr lang="ru-RU" sz="1400" spc="7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10" dirty="0">
                <a:solidFill>
                  <a:prstClr val="black"/>
                </a:solidFill>
                <a:latin typeface="Microsoft Sans Serif"/>
                <a:cs typeface="Microsoft Sans Serif"/>
              </a:rPr>
              <a:t>противодействия</a:t>
            </a:r>
            <a:r>
              <a:rPr lang="ru-RU" sz="1400" spc="72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коррупции</a:t>
            </a:r>
            <a:r>
              <a:rPr lang="ru-RU" sz="1400" spc="72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на</a:t>
            </a:r>
            <a:r>
              <a:rPr lang="ru-RU" sz="1400" spc="715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2021</a:t>
            </a:r>
            <a:r>
              <a:rPr lang="ru-RU" sz="1400" spc="70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dirty="0">
                <a:solidFill>
                  <a:prstClr val="black"/>
                </a:solidFill>
                <a:latin typeface="Microsoft Sans Serif"/>
                <a:cs typeface="Microsoft Sans Serif"/>
              </a:rPr>
              <a:t>-</a:t>
            </a:r>
            <a:r>
              <a:rPr lang="ru-RU" sz="1400" spc="7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2024</a:t>
            </a:r>
            <a:r>
              <a:rPr lang="ru-RU" sz="1400" spc="71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25" dirty="0">
                <a:solidFill>
                  <a:prstClr val="black"/>
                </a:solidFill>
                <a:latin typeface="Microsoft Sans Serif"/>
                <a:cs typeface="Microsoft Sans Serif"/>
              </a:rPr>
              <a:t>годы</a:t>
            </a:r>
            <a:r>
              <a:rPr lang="ru-RU" sz="1400" spc="70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15" dirty="0">
                <a:solidFill>
                  <a:prstClr val="black"/>
                </a:solidFill>
                <a:latin typeface="Microsoft Sans Serif"/>
                <a:cs typeface="Microsoft Sans Serif"/>
              </a:rPr>
              <a:t>(от</a:t>
            </a:r>
            <a:r>
              <a:rPr lang="ru-RU" sz="1400" spc="710" dirty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16.08.2021 </a:t>
            </a:r>
            <a:r>
              <a:rPr lang="ru-RU" sz="1400" spc="10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№</a:t>
            </a:r>
            <a:r>
              <a:rPr lang="ru-RU" sz="1400" spc="-30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</a:t>
            </a:r>
            <a: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478</a:t>
            </a:r>
            <a: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);</a:t>
            </a:r>
          </a:p>
          <a:p>
            <a:pPr marL="12065" algn="just">
              <a:spcBef>
                <a:spcPts val="395"/>
              </a:spcBef>
              <a:buSzPct val="92857"/>
              <a:tabLst>
                <a:tab pos="172720" algn="l"/>
              </a:tabLst>
            </a:pPr>
            <a:endParaRPr lang="ru-RU" sz="1400" spc="-5" dirty="0" smtClean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298450" lvl="0" indent="-285750" algn="just">
              <a:spcBef>
                <a:spcPts val="5"/>
              </a:spcBef>
              <a:buFont typeface="Wingdings" panose="05000000000000000000" pitchFamily="2" charset="2"/>
              <a:buChar char="q"/>
            </a:pPr>
            <a: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О государственной информационной системе в области противодействия коррупции «Посейдон» и внесении изменений в некоторые акты Президента Российской Федерации (от 25.04.2022</a:t>
            </a:r>
            <a:b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</a:br>
            <a:r>
              <a:rPr lang="ru-RU" sz="1400" spc="-5" dirty="0" smtClean="0">
                <a:solidFill>
                  <a:prstClr val="black"/>
                </a:solidFill>
                <a:latin typeface="Microsoft Sans Serif"/>
                <a:cs typeface="Microsoft Sans Serif"/>
              </a:rPr>
              <a:t> № 232)</a:t>
            </a:r>
          </a:p>
          <a:p>
            <a:pPr marL="12700" lvl="0" algn="just">
              <a:spcBef>
                <a:spcPts val="5"/>
              </a:spcBef>
            </a:pPr>
            <a:endParaRPr lang="ru-RU" sz="1400" spc="-5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12700" algn="just">
              <a:spcBef>
                <a:spcPts val="5"/>
              </a:spcBef>
            </a:pPr>
            <a:endParaRPr lang="ru-RU" sz="1400" spc="-5" dirty="0">
              <a:solidFill>
                <a:prstClr val="black"/>
              </a:solidFill>
              <a:latin typeface="Microsoft Sans Serif"/>
              <a:cs typeface="Microsoft Sans Serif"/>
            </a:endParaRPr>
          </a:p>
          <a:p>
            <a:pPr marL="12700" algn="just">
              <a:spcBef>
                <a:spcPts val="5"/>
              </a:spcBef>
            </a:pPr>
            <a:endParaRPr sz="1400" dirty="0">
              <a:solidFill>
                <a:prstClr val="black"/>
              </a:solidFill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197" y="287782"/>
            <a:ext cx="6782004" cy="2898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5152" y="762000"/>
            <a:ext cx="11157584" cy="4135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192">
            <a:solidFill>
              <a:srgbClr val="AD5A2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45"/>
              </a:spcBef>
            </a:pPr>
            <a:r>
              <a:rPr lang="ru-RU" sz="2400" b="1" spc="-25" dirty="0" smtClean="0">
                <a:solidFill>
                  <a:srgbClr val="FFFFFF"/>
                </a:solidFill>
              </a:rPr>
              <a:t>ПОНЯТИЕ ПРОТИВОДЕЙСТВИЯ КОРРУПЦИИ</a:t>
            </a:r>
            <a:endParaRPr sz="2400" b="1" dirty="0">
              <a:latin typeface="Albertus Medium" pitchFamily="34" charset="0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29055" y="1420367"/>
            <a:ext cx="11169650" cy="5290185"/>
            <a:chOff x="829055" y="1420367"/>
            <a:chExt cx="11169650" cy="529018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" name="object 5"/>
            <p:cNvSpPr/>
            <p:nvPr/>
          </p:nvSpPr>
          <p:spPr>
            <a:xfrm>
              <a:off x="835151" y="1426463"/>
              <a:ext cx="11157585" cy="5278120"/>
            </a:xfrm>
            <a:custGeom>
              <a:avLst/>
              <a:gdLst/>
              <a:ahLst/>
              <a:cxnLst/>
              <a:rect l="l" t="t" r="r" b="b"/>
              <a:pathLst>
                <a:path w="11157585" h="5278120">
                  <a:moveTo>
                    <a:pt x="11157204" y="0"/>
                  </a:moveTo>
                  <a:lnTo>
                    <a:pt x="0" y="0"/>
                  </a:lnTo>
                  <a:lnTo>
                    <a:pt x="0" y="5277612"/>
                  </a:lnTo>
                  <a:lnTo>
                    <a:pt x="11157204" y="5277612"/>
                  </a:lnTo>
                  <a:lnTo>
                    <a:pt x="1115720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835151" y="1426463"/>
              <a:ext cx="11157585" cy="5278120"/>
            </a:xfrm>
            <a:custGeom>
              <a:avLst/>
              <a:gdLst/>
              <a:ahLst/>
              <a:cxnLst/>
              <a:rect l="l" t="t" r="r" b="b"/>
              <a:pathLst>
                <a:path w="11157585" h="5278120">
                  <a:moveTo>
                    <a:pt x="0" y="5277612"/>
                  </a:moveTo>
                  <a:lnTo>
                    <a:pt x="11157204" y="5277612"/>
                  </a:lnTo>
                  <a:lnTo>
                    <a:pt x="11157204" y="0"/>
                  </a:lnTo>
                  <a:lnTo>
                    <a:pt x="0" y="0"/>
                  </a:lnTo>
                  <a:lnTo>
                    <a:pt x="0" y="5277612"/>
                  </a:lnTo>
                  <a:close/>
                </a:path>
              </a:pathLst>
            </a:custGeom>
            <a:grpFill/>
            <a:ln w="12192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67782"/>
            <a:ext cx="10121365" cy="4152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197" y="287782"/>
            <a:ext cx="7010604" cy="2898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9891" y="838200"/>
            <a:ext cx="11157585" cy="782907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tabLst/>
              <a:defRPr/>
            </a:pPr>
            <a:r>
              <a:rPr lang="ru-RU" sz="2400" b="1" spc="-10" dirty="0">
                <a:solidFill>
                  <a:prstClr val="white"/>
                </a:solidFill>
                <a:latin typeface="+mj-lt"/>
                <a:cs typeface="Arial"/>
              </a:rPr>
              <a:t>Организационные</a:t>
            </a:r>
            <a:r>
              <a:rPr lang="ru-RU" sz="2400" b="1" spc="-15" dirty="0">
                <a:solidFill>
                  <a:prstClr val="white"/>
                </a:solidFill>
                <a:latin typeface="+mj-lt"/>
                <a:cs typeface="Arial"/>
              </a:rPr>
              <a:t> </a:t>
            </a:r>
            <a:r>
              <a:rPr lang="ru-RU" sz="2400" b="1" spc="-10" dirty="0">
                <a:solidFill>
                  <a:prstClr val="white"/>
                </a:solidFill>
                <a:latin typeface="+mj-lt"/>
                <a:cs typeface="Arial"/>
              </a:rPr>
              <a:t>основы</a:t>
            </a:r>
            <a:r>
              <a:rPr lang="ru-RU" sz="2400" b="1" spc="-5" dirty="0">
                <a:solidFill>
                  <a:prstClr val="white"/>
                </a:solidFill>
                <a:latin typeface="+mj-lt"/>
                <a:cs typeface="Arial"/>
              </a:rPr>
              <a:t> </a:t>
            </a:r>
            <a:r>
              <a:rPr lang="ru-RU" sz="2400" b="1" spc="-15" dirty="0">
                <a:solidFill>
                  <a:prstClr val="white"/>
                </a:solidFill>
                <a:latin typeface="+mj-lt"/>
                <a:cs typeface="Arial"/>
              </a:rPr>
              <a:t>противодействия</a:t>
            </a:r>
            <a:r>
              <a:rPr lang="ru-RU" sz="2400" b="1" dirty="0">
                <a:solidFill>
                  <a:prstClr val="white"/>
                </a:solidFill>
                <a:latin typeface="+mj-lt"/>
                <a:cs typeface="Arial"/>
              </a:rPr>
              <a:t/>
            </a:r>
            <a:br>
              <a:rPr lang="ru-RU" sz="2400" b="1" dirty="0">
                <a:solidFill>
                  <a:prstClr val="white"/>
                </a:solidFill>
                <a:latin typeface="+mj-lt"/>
                <a:cs typeface="Arial"/>
              </a:rPr>
            </a:br>
            <a:r>
              <a:rPr lang="ru-RU" sz="2400" b="1" spc="-15" dirty="0">
                <a:solidFill>
                  <a:prstClr val="white"/>
                </a:solidFill>
                <a:latin typeface="+mj-lt"/>
                <a:cs typeface="Arial"/>
              </a:rPr>
              <a:t>коррупции</a:t>
            </a:r>
            <a:endParaRPr sz="2400" dirty="0">
              <a:latin typeface="+mj-l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9600" y="2133600"/>
            <a:ext cx="11169650" cy="4500752"/>
            <a:chOff x="829055" y="1420367"/>
            <a:chExt cx="11169650" cy="5290185"/>
          </a:xfrm>
        </p:grpSpPr>
        <p:sp>
          <p:nvSpPr>
            <p:cNvPr id="5" name="object 5"/>
            <p:cNvSpPr/>
            <p:nvPr/>
          </p:nvSpPr>
          <p:spPr>
            <a:xfrm>
              <a:off x="835151" y="1426463"/>
              <a:ext cx="11157585" cy="5278120"/>
            </a:xfrm>
            <a:custGeom>
              <a:avLst/>
              <a:gdLst/>
              <a:ahLst/>
              <a:cxnLst/>
              <a:rect l="l" t="t" r="r" b="b"/>
              <a:pathLst>
                <a:path w="11157585" h="5278120">
                  <a:moveTo>
                    <a:pt x="11157204" y="0"/>
                  </a:moveTo>
                  <a:lnTo>
                    <a:pt x="0" y="0"/>
                  </a:lnTo>
                  <a:lnTo>
                    <a:pt x="0" y="5277612"/>
                  </a:lnTo>
                  <a:lnTo>
                    <a:pt x="11157204" y="5277612"/>
                  </a:lnTo>
                  <a:lnTo>
                    <a:pt x="11157204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835151" y="1426463"/>
              <a:ext cx="11157585" cy="5278120"/>
            </a:xfrm>
            <a:custGeom>
              <a:avLst/>
              <a:gdLst/>
              <a:ahLst/>
              <a:cxnLst/>
              <a:rect l="l" t="t" r="r" b="b"/>
              <a:pathLst>
                <a:path w="11157585" h="5278120">
                  <a:moveTo>
                    <a:pt x="0" y="5277612"/>
                  </a:moveTo>
                  <a:lnTo>
                    <a:pt x="11157204" y="5277612"/>
                  </a:lnTo>
                  <a:lnTo>
                    <a:pt x="11157204" y="0"/>
                  </a:lnTo>
                  <a:lnTo>
                    <a:pt x="0" y="0"/>
                  </a:lnTo>
                  <a:lnTo>
                    <a:pt x="0" y="5277612"/>
                  </a:lnTo>
                  <a:close/>
                </a:path>
              </a:pathLst>
            </a:custGeom>
            <a:ln w="12192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0" name="Прямоугольник 9"/>
          <p:cNvSpPr/>
          <p:nvPr/>
        </p:nvSpPr>
        <p:spPr>
          <a:xfrm>
            <a:off x="862264" y="2667000"/>
            <a:ext cx="1051580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lang="ru-RU" spc="-10" dirty="0">
                <a:latin typeface="Microsoft Sans Serif"/>
                <a:cs typeface="Microsoft Sans Serif"/>
              </a:rPr>
              <a:t>Правоохранительные</a:t>
            </a:r>
            <a:r>
              <a:rPr lang="ru-RU" spc="-5" dirty="0">
                <a:latin typeface="Microsoft Sans Serif"/>
                <a:cs typeface="Microsoft Sans Serif"/>
              </a:rPr>
              <a:t> </a:t>
            </a:r>
            <a:r>
              <a:rPr lang="ru-RU" spc="-15" dirty="0">
                <a:latin typeface="Microsoft Sans Serif"/>
                <a:cs typeface="Microsoft Sans Serif"/>
              </a:rPr>
              <a:t>органы,</a:t>
            </a:r>
            <a:r>
              <a:rPr lang="ru-RU" spc="-10" dirty="0">
                <a:latin typeface="Microsoft Sans Serif"/>
                <a:cs typeface="Microsoft Sans Serif"/>
              </a:rPr>
              <a:t> </a:t>
            </a:r>
            <a:r>
              <a:rPr lang="ru-RU" spc="-5" dirty="0">
                <a:latin typeface="Microsoft Sans Serif"/>
                <a:cs typeface="Microsoft Sans Serif"/>
              </a:rPr>
              <a:t>иные</a:t>
            </a:r>
            <a:r>
              <a:rPr lang="ru-RU" dirty="0">
                <a:latin typeface="Microsoft Sans Serif"/>
                <a:cs typeface="Microsoft Sans Serif"/>
              </a:rPr>
              <a:t> </a:t>
            </a:r>
            <a:r>
              <a:rPr lang="ru-RU" spc="-15" dirty="0">
                <a:latin typeface="Microsoft Sans Serif"/>
                <a:cs typeface="Microsoft Sans Serif"/>
              </a:rPr>
              <a:t>государственные</a:t>
            </a:r>
            <a:r>
              <a:rPr lang="ru-RU" spc="-10" dirty="0">
                <a:latin typeface="Microsoft Sans Serif"/>
                <a:cs typeface="Microsoft Sans Serif"/>
              </a:rPr>
              <a:t> </a:t>
            </a:r>
            <a:r>
              <a:rPr lang="ru-RU" spc="-15" dirty="0">
                <a:latin typeface="Microsoft Sans Serif"/>
                <a:cs typeface="Microsoft Sans Serif"/>
              </a:rPr>
              <a:t>органы,</a:t>
            </a:r>
            <a:r>
              <a:rPr lang="ru-RU" spc="-10" dirty="0">
                <a:latin typeface="Microsoft Sans Serif"/>
                <a:cs typeface="Microsoft Sans Serif"/>
              </a:rPr>
              <a:t> </a:t>
            </a:r>
            <a:r>
              <a:rPr lang="ru-RU" spc="-15" dirty="0">
                <a:latin typeface="Microsoft Sans Serif"/>
                <a:cs typeface="Microsoft Sans Serif"/>
              </a:rPr>
              <a:t>органы</a:t>
            </a:r>
            <a:r>
              <a:rPr lang="ru-RU" spc="-10" dirty="0">
                <a:latin typeface="Microsoft Sans Serif"/>
                <a:cs typeface="Microsoft Sans Serif"/>
              </a:rPr>
              <a:t> </a:t>
            </a:r>
            <a:r>
              <a:rPr lang="ru-RU" spc="-20" dirty="0">
                <a:latin typeface="Microsoft Sans Serif"/>
                <a:cs typeface="Microsoft Sans Serif"/>
              </a:rPr>
              <a:t>местного </a:t>
            </a:r>
            <a:r>
              <a:rPr lang="ru-RU" spc="-15" dirty="0">
                <a:latin typeface="Microsoft Sans Serif"/>
                <a:cs typeface="Microsoft Sans Serif"/>
              </a:rPr>
              <a:t> самоуправления </a:t>
            </a:r>
            <a:r>
              <a:rPr lang="ru-RU" spc="-5" dirty="0">
                <a:latin typeface="Microsoft Sans Serif"/>
                <a:cs typeface="Microsoft Sans Serif"/>
              </a:rPr>
              <a:t>и </a:t>
            </a:r>
            <a:r>
              <a:rPr lang="ru-RU" dirty="0">
                <a:latin typeface="Microsoft Sans Serif"/>
                <a:cs typeface="Microsoft Sans Serif"/>
              </a:rPr>
              <a:t>их </a:t>
            </a:r>
            <a:r>
              <a:rPr lang="ru-RU" spc="-10" dirty="0">
                <a:latin typeface="Microsoft Sans Serif"/>
                <a:cs typeface="Microsoft Sans Serif"/>
              </a:rPr>
              <a:t>должностные </a:t>
            </a:r>
            <a:r>
              <a:rPr lang="ru-RU" dirty="0">
                <a:latin typeface="Microsoft Sans Serif"/>
                <a:cs typeface="Microsoft Sans Serif"/>
              </a:rPr>
              <a:t>лица </a:t>
            </a:r>
            <a:r>
              <a:rPr lang="ru-RU" spc="-20" dirty="0">
                <a:latin typeface="Microsoft Sans Serif"/>
                <a:cs typeface="Microsoft Sans Serif"/>
              </a:rPr>
              <a:t>обязаны </a:t>
            </a:r>
            <a:r>
              <a:rPr lang="ru-RU" b="1" spc="-10" dirty="0">
                <a:latin typeface="Arial"/>
                <a:cs typeface="Arial"/>
              </a:rPr>
              <a:t>информировать подразделения </a:t>
            </a:r>
            <a:r>
              <a:rPr lang="ru-RU" b="1" spc="-5" dirty="0">
                <a:latin typeface="Arial"/>
                <a:cs typeface="Arial"/>
              </a:rPr>
              <a:t> кадровых служб </a:t>
            </a:r>
            <a:r>
              <a:rPr lang="ru-RU" spc="-15" dirty="0">
                <a:latin typeface="Microsoft Sans Serif"/>
                <a:cs typeface="Microsoft Sans Serif"/>
              </a:rPr>
              <a:t>соответствующих </a:t>
            </a:r>
            <a:r>
              <a:rPr lang="ru-RU" spc="-10" dirty="0">
                <a:latin typeface="Microsoft Sans Serif"/>
                <a:cs typeface="Microsoft Sans Serif"/>
              </a:rPr>
              <a:t>федеральных </a:t>
            </a:r>
            <a:r>
              <a:rPr lang="ru-RU" spc="-15" dirty="0">
                <a:latin typeface="Microsoft Sans Serif"/>
                <a:cs typeface="Microsoft Sans Serif"/>
              </a:rPr>
              <a:t>органов государственной </a:t>
            </a:r>
            <a:r>
              <a:rPr lang="ru-RU" spc="-5" dirty="0">
                <a:latin typeface="Microsoft Sans Serif"/>
                <a:cs typeface="Microsoft Sans Serif"/>
              </a:rPr>
              <a:t>власти, </a:t>
            </a:r>
            <a:r>
              <a:rPr lang="ru-RU" dirty="0">
                <a:latin typeface="Microsoft Sans Serif"/>
                <a:cs typeface="Microsoft Sans Serif"/>
              </a:rPr>
              <a:t> </a:t>
            </a:r>
            <a:r>
              <a:rPr lang="ru-RU" spc="-15" dirty="0">
                <a:latin typeface="Microsoft Sans Serif"/>
                <a:cs typeface="Microsoft Sans Serif"/>
              </a:rPr>
              <a:t>органов</a:t>
            </a:r>
            <a:r>
              <a:rPr lang="ru-RU" spc="-10" dirty="0">
                <a:latin typeface="Microsoft Sans Serif"/>
                <a:cs typeface="Microsoft Sans Serif"/>
              </a:rPr>
              <a:t> </a:t>
            </a:r>
            <a:r>
              <a:rPr lang="ru-RU" spc="-15" dirty="0">
                <a:latin typeface="Microsoft Sans Serif"/>
                <a:cs typeface="Microsoft Sans Serif"/>
              </a:rPr>
              <a:t>государственной</a:t>
            </a:r>
            <a:r>
              <a:rPr lang="ru-RU" spc="-10" dirty="0">
                <a:latin typeface="Microsoft Sans Serif"/>
                <a:cs typeface="Microsoft Sans Serif"/>
              </a:rPr>
              <a:t> </a:t>
            </a:r>
            <a:r>
              <a:rPr lang="ru-RU" spc="-5" dirty="0">
                <a:latin typeface="Microsoft Sans Serif"/>
                <a:cs typeface="Microsoft Sans Serif"/>
              </a:rPr>
              <a:t>власти</a:t>
            </a:r>
            <a:r>
              <a:rPr lang="ru-RU" dirty="0">
                <a:latin typeface="Microsoft Sans Serif"/>
                <a:cs typeface="Microsoft Sans Serif"/>
              </a:rPr>
              <a:t> </a:t>
            </a:r>
            <a:r>
              <a:rPr lang="ru-RU" spc="-20" dirty="0">
                <a:latin typeface="Microsoft Sans Serif"/>
                <a:cs typeface="Microsoft Sans Serif"/>
              </a:rPr>
              <a:t>субъектов</a:t>
            </a:r>
            <a:r>
              <a:rPr lang="ru-RU" spc="-15" dirty="0">
                <a:latin typeface="Microsoft Sans Serif"/>
                <a:cs typeface="Microsoft Sans Serif"/>
              </a:rPr>
              <a:t> </a:t>
            </a:r>
            <a:r>
              <a:rPr lang="ru-RU" spc="-20" dirty="0">
                <a:latin typeface="Microsoft Sans Serif"/>
                <a:cs typeface="Microsoft Sans Serif"/>
              </a:rPr>
              <a:t>Российской</a:t>
            </a:r>
            <a:r>
              <a:rPr lang="ru-RU" spc="-15" dirty="0">
                <a:latin typeface="Microsoft Sans Serif"/>
                <a:cs typeface="Microsoft Sans Serif"/>
              </a:rPr>
              <a:t> </a:t>
            </a:r>
            <a:r>
              <a:rPr lang="ru-RU" spc="-30" dirty="0">
                <a:latin typeface="Microsoft Sans Serif"/>
                <a:cs typeface="Microsoft Sans Serif"/>
              </a:rPr>
              <a:t>Федерации</a:t>
            </a:r>
            <a:r>
              <a:rPr lang="ru-RU" spc="-25" dirty="0">
                <a:latin typeface="Microsoft Sans Serif"/>
                <a:cs typeface="Microsoft Sans Serif"/>
              </a:rPr>
              <a:t> </a:t>
            </a:r>
            <a:r>
              <a:rPr lang="ru-RU" spc="-5" dirty="0">
                <a:latin typeface="Microsoft Sans Serif"/>
                <a:cs typeface="Microsoft Sans Serif"/>
              </a:rPr>
              <a:t>и</a:t>
            </a:r>
            <a:r>
              <a:rPr lang="ru-RU" dirty="0">
                <a:latin typeface="Microsoft Sans Serif"/>
                <a:cs typeface="Microsoft Sans Serif"/>
              </a:rPr>
              <a:t> </a:t>
            </a:r>
            <a:r>
              <a:rPr lang="ru-RU" spc="-15" dirty="0">
                <a:latin typeface="Microsoft Sans Serif"/>
                <a:cs typeface="Microsoft Sans Serif"/>
              </a:rPr>
              <a:t>органов </a:t>
            </a:r>
            <a:r>
              <a:rPr lang="ru-RU" spc="-10" dirty="0">
                <a:latin typeface="Microsoft Sans Serif"/>
                <a:cs typeface="Microsoft Sans Serif"/>
              </a:rPr>
              <a:t> </a:t>
            </a:r>
            <a:r>
              <a:rPr lang="ru-RU" spc="-20" dirty="0">
                <a:latin typeface="Microsoft Sans Serif"/>
                <a:cs typeface="Microsoft Sans Serif"/>
              </a:rPr>
              <a:t>местного </a:t>
            </a:r>
            <a:r>
              <a:rPr lang="ru-RU" spc="-10" dirty="0">
                <a:latin typeface="Microsoft Sans Serif"/>
                <a:cs typeface="Microsoft Sans Serif"/>
              </a:rPr>
              <a:t>самоуправления </a:t>
            </a:r>
            <a:r>
              <a:rPr lang="ru-RU" spc="-20" dirty="0">
                <a:latin typeface="Microsoft Sans Serif"/>
                <a:cs typeface="Microsoft Sans Serif"/>
              </a:rPr>
              <a:t>по профилактике </a:t>
            </a:r>
            <a:r>
              <a:rPr lang="ru-RU" spc="-15" dirty="0">
                <a:latin typeface="Microsoft Sans Serif"/>
                <a:cs typeface="Microsoft Sans Serif"/>
              </a:rPr>
              <a:t>коррупционных </a:t>
            </a:r>
            <a:r>
              <a:rPr lang="ru-RU" spc="-5" dirty="0">
                <a:latin typeface="Microsoft Sans Serif"/>
                <a:cs typeface="Microsoft Sans Serif"/>
              </a:rPr>
              <a:t>и иных </a:t>
            </a:r>
            <a:r>
              <a:rPr lang="ru-RU" spc="-10" dirty="0">
                <a:latin typeface="Microsoft Sans Serif"/>
                <a:cs typeface="Microsoft Sans Serif"/>
              </a:rPr>
              <a:t>правонарушений </a:t>
            </a:r>
            <a:r>
              <a:rPr lang="ru-RU" spc="-5" dirty="0">
                <a:latin typeface="Microsoft Sans Serif"/>
                <a:cs typeface="Microsoft Sans Serif"/>
              </a:rPr>
              <a:t> </a:t>
            </a:r>
            <a:r>
              <a:rPr lang="ru-RU" spc="-10" dirty="0">
                <a:latin typeface="Microsoft Sans Serif"/>
                <a:cs typeface="Microsoft Sans Serif"/>
              </a:rPr>
              <a:t>(должностных </a:t>
            </a:r>
            <a:r>
              <a:rPr lang="ru-RU" spc="5" dirty="0">
                <a:latin typeface="Microsoft Sans Serif"/>
                <a:cs typeface="Microsoft Sans Serif"/>
              </a:rPr>
              <a:t>лиц </a:t>
            </a:r>
            <a:r>
              <a:rPr lang="ru-RU" spc="-15" dirty="0">
                <a:latin typeface="Microsoft Sans Serif"/>
                <a:cs typeface="Microsoft Sans Serif"/>
              </a:rPr>
              <a:t>кадровых </a:t>
            </a:r>
            <a:r>
              <a:rPr lang="ru-RU" spc="-10" dirty="0">
                <a:latin typeface="Microsoft Sans Serif"/>
                <a:cs typeface="Microsoft Sans Serif"/>
              </a:rPr>
              <a:t>служб </a:t>
            </a:r>
            <a:r>
              <a:rPr lang="ru-RU" spc="-25" dirty="0">
                <a:latin typeface="Microsoft Sans Serif"/>
                <a:cs typeface="Microsoft Sans Serif"/>
              </a:rPr>
              <a:t>указанных </a:t>
            </a:r>
            <a:r>
              <a:rPr lang="ru-RU" spc="-15" dirty="0">
                <a:latin typeface="Microsoft Sans Serif"/>
                <a:cs typeface="Microsoft Sans Serif"/>
              </a:rPr>
              <a:t>органов, ответственных </a:t>
            </a:r>
            <a:r>
              <a:rPr lang="ru-RU" spc="-40" dirty="0">
                <a:latin typeface="Microsoft Sans Serif"/>
                <a:cs typeface="Microsoft Sans Serif"/>
              </a:rPr>
              <a:t>за </a:t>
            </a:r>
            <a:r>
              <a:rPr lang="ru-RU" spc="-5" dirty="0">
                <a:latin typeface="Microsoft Sans Serif"/>
                <a:cs typeface="Microsoft Sans Serif"/>
              </a:rPr>
              <a:t>работу по </a:t>
            </a:r>
            <a:r>
              <a:rPr lang="ru-RU" dirty="0">
                <a:latin typeface="Microsoft Sans Serif"/>
                <a:cs typeface="Microsoft Sans Serif"/>
              </a:rPr>
              <a:t> </a:t>
            </a:r>
            <a:r>
              <a:rPr lang="ru-RU" spc="-20" dirty="0">
                <a:latin typeface="Microsoft Sans Serif"/>
                <a:cs typeface="Microsoft Sans Serif"/>
              </a:rPr>
              <a:t>профилактике </a:t>
            </a:r>
            <a:r>
              <a:rPr lang="ru-RU" spc="-15" dirty="0">
                <a:latin typeface="Microsoft Sans Serif"/>
                <a:cs typeface="Microsoft Sans Serif"/>
              </a:rPr>
              <a:t>коррупционных </a:t>
            </a:r>
            <a:r>
              <a:rPr lang="ru-RU" spc="-5" dirty="0">
                <a:latin typeface="Microsoft Sans Serif"/>
                <a:cs typeface="Microsoft Sans Serif"/>
              </a:rPr>
              <a:t>и иных </a:t>
            </a:r>
            <a:r>
              <a:rPr lang="ru-RU" spc="-10" dirty="0">
                <a:latin typeface="Microsoft Sans Serif"/>
                <a:cs typeface="Microsoft Sans Serif"/>
              </a:rPr>
              <a:t>правонарушений) </a:t>
            </a:r>
            <a:r>
              <a:rPr lang="ru-RU" b="1" spc="-5" dirty="0">
                <a:latin typeface="Arial"/>
                <a:cs typeface="Arial"/>
              </a:rPr>
              <a:t>о ставших </a:t>
            </a:r>
            <a:r>
              <a:rPr lang="ru-RU" b="1" dirty="0">
                <a:latin typeface="Arial"/>
                <a:cs typeface="Arial"/>
              </a:rPr>
              <a:t>им </a:t>
            </a:r>
            <a:r>
              <a:rPr lang="ru-RU" b="1" spc="-5" dirty="0">
                <a:latin typeface="Arial"/>
                <a:cs typeface="Arial"/>
              </a:rPr>
              <a:t>известными 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фактах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несоблюдения</a:t>
            </a:r>
            <a:r>
              <a:rPr lang="ru-RU" b="1" spc="-10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государственным</a:t>
            </a:r>
            <a:r>
              <a:rPr lang="ru-RU" b="1" spc="-10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или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муниципальным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служащим 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ограничений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и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запретов,</a:t>
            </a:r>
            <a:r>
              <a:rPr lang="ru-RU" b="1" spc="-10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требований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о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предотвращении</a:t>
            </a:r>
            <a:r>
              <a:rPr lang="ru-RU" b="1" dirty="0">
                <a:latin typeface="Arial"/>
                <a:cs typeface="Arial"/>
              </a:rPr>
              <a:t> или</a:t>
            </a:r>
            <a:r>
              <a:rPr lang="ru-RU" b="1" spc="445" dirty="0">
                <a:latin typeface="Arial"/>
                <a:cs typeface="Arial"/>
              </a:rPr>
              <a:t> </a:t>
            </a:r>
            <a:r>
              <a:rPr lang="ru-RU" b="1" dirty="0">
                <a:latin typeface="Arial"/>
                <a:cs typeface="Arial"/>
              </a:rPr>
              <a:t>об </a:t>
            </a:r>
            <a:r>
              <a:rPr lang="ru-RU" b="1" spc="5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урегулировании</a:t>
            </a:r>
            <a:r>
              <a:rPr lang="ru-RU" b="1" spc="-5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конфликта</a:t>
            </a:r>
            <a:r>
              <a:rPr lang="ru-RU" b="1" spc="-10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интересов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либо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неисполнения</a:t>
            </a:r>
            <a:r>
              <a:rPr lang="ru-RU" b="1" spc="-5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обязанностей</a:t>
            </a:r>
            <a:r>
              <a:rPr lang="ru-RU" spc="-10" dirty="0">
                <a:latin typeface="Times New Roman"/>
                <a:cs typeface="Times New Roman"/>
              </a:rPr>
              <a:t>, </a:t>
            </a:r>
            <a:r>
              <a:rPr lang="ru-RU" spc="-5" dirty="0">
                <a:latin typeface="Times New Roman"/>
                <a:cs typeface="Times New Roman"/>
              </a:rPr>
              <a:t> установленных</a:t>
            </a:r>
            <a:r>
              <a:rPr lang="ru-RU" spc="55" dirty="0">
                <a:latin typeface="Times New Roman"/>
                <a:cs typeface="Times New Roman"/>
              </a:rPr>
              <a:t> </a:t>
            </a:r>
            <a:r>
              <a:rPr lang="ru-RU" spc="-5" dirty="0">
                <a:latin typeface="Times New Roman"/>
                <a:cs typeface="Times New Roman"/>
              </a:rPr>
              <a:t>в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целях</a:t>
            </a:r>
            <a:r>
              <a:rPr lang="ru-RU" spc="20" dirty="0">
                <a:latin typeface="Times New Roman"/>
                <a:cs typeface="Times New Roman"/>
              </a:rPr>
              <a:t> </a:t>
            </a:r>
            <a:r>
              <a:rPr lang="ru-RU" spc="-10" dirty="0">
                <a:latin typeface="Times New Roman"/>
                <a:cs typeface="Times New Roman"/>
              </a:rPr>
              <a:t>противодействия</a:t>
            </a:r>
            <a:r>
              <a:rPr lang="ru-RU" spc="40" dirty="0">
                <a:latin typeface="Times New Roman"/>
                <a:cs typeface="Times New Roman"/>
              </a:rPr>
              <a:t> </a:t>
            </a:r>
            <a:r>
              <a:rPr lang="ru-RU" spc="-15" dirty="0">
                <a:latin typeface="Times New Roman"/>
                <a:cs typeface="Times New Roman"/>
              </a:rPr>
              <a:t>коррупции.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67600" y="6257835"/>
            <a:ext cx="379114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i="1" dirty="0">
                <a:cs typeface="Calibri"/>
              </a:rPr>
              <a:t>Ст.</a:t>
            </a:r>
            <a:r>
              <a:rPr lang="ru-RU" i="1" spc="-30" dirty="0">
                <a:cs typeface="Calibri"/>
              </a:rPr>
              <a:t> </a:t>
            </a:r>
            <a:r>
              <a:rPr lang="ru-RU" i="1" dirty="0">
                <a:cs typeface="Calibri"/>
              </a:rPr>
              <a:t>5</a:t>
            </a:r>
            <a:r>
              <a:rPr lang="ru-RU" i="1" spc="-10" dirty="0">
                <a:cs typeface="Calibri"/>
              </a:rPr>
              <a:t> </a:t>
            </a:r>
            <a:r>
              <a:rPr lang="ru-RU" i="1" dirty="0">
                <a:cs typeface="Calibri"/>
              </a:rPr>
              <a:t>Федерального</a:t>
            </a:r>
            <a:r>
              <a:rPr lang="ru-RU" i="1" spc="-65" dirty="0">
                <a:cs typeface="Calibri"/>
              </a:rPr>
              <a:t> </a:t>
            </a:r>
            <a:r>
              <a:rPr lang="ru-RU" i="1" spc="-10" dirty="0">
                <a:cs typeface="Calibri"/>
              </a:rPr>
              <a:t>закона </a:t>
            </a:r>
            <a:r>
              <a:rPr lang="ru-RU" i="1" spc="-5" dirty="0">
                <a:cs typeface="Calibri"/>
              </a:rPr>
              <a:t>от </a:t>
            </a:r>
            <a:r>
              <a:rPr lang="ru-RU" i="1" spc="-300" dirty="0">
                <a:cs typeface="Calibri"/>
              </a:rPr>
              <a:t> </a:t>
            </a:r>
            <a:r>
              <a:rPr lang="ru-RU" i="1" dirty="0">
                <a:cs typeface="Calibri"/>
              </a:rPr>
              <a:t>25</a:t>
            </a:r>
            <a:r>
              <a:rPr lang="ru-RU" i="1" spc="-10" dirty="0">
                <a:cs typeface="Calibri"/>
              </a:rPr>
              <a:t> декабря </a:t>
            </a:r>
            <a:r>
              <a:rPr lang="ru-RU" i="1" spc="-5" dirty="0">
                <a:cs typeface="Calibri"/>
              </a:rPr>
              <a:t>2008 </a:t>
            </a:r>
            <a:r>
              <a:rPr lang="ru-RU" i="1" dirty="0">
                <a:cs typeface="Calibri"/>
              </a:rPr>
              <a:t>г.</a:t>
            </a:r>
            <a:r>
              <a:rPr lang="ru-RU" i="1" spc="-20" dirty="0">
                <a:cs typeface="Calibri"/>
              </a:rPr>
              <a:t> </a:t>
            </a:r>
            <a:r>
              <a:rPr lang="ru-RU" i="1" dirty="0">
                <a:cs typeface="Calibri"/>
              </a:rPr>
              <a:t>№</a:t>
            </a:r>
            <a:r>
              <a:rPr lang="ru-RU" i="1" spc="-15" dirty="0">
                <a:cs typeface="Calibri"/>
              </a:rPr>
              <a:t> </a:t>
            </a:r>
            <a:r>
              <a:rPr lang="ru-RU" i="1" spc="-5" dirty="0">
                <a:cs typeface="Calibri"/>
              </a:rPr>
              <a:t>273-ФЗ</a:t>
            </a:r>
            <a:endParaRPr lang="ru-RU" dirty="0">
              <a:cs typeface="Calibri"/>
            </a:endParaRPr>
          </a:p>
          <a:p>
            <a:pPr marL="12700" marR="692150">
              <a:lnSpc>
                <a:spcPct val="100000"/>
              </a:lnSpc>
              <a:spcBef>
                <a:spcPts val="5"/>
              </a:spcBef>
            </a:pPr>
            <a:r>
              <a:rPr lang="ru-RU" i="1" spc="-5" dirty="0">
                <a:cs typeface="Calibri"/>
              </a:rPr>
              <a:t>«О</a:t>
            </a:r>
            <a:r>
              <a:rPr lang="ru-RU" i="1" spc="-70" dirty="0">
                <a:cs typeface="Calibri"/>
              </a:rPr>
              <a:t> </a:t>
            </a:r>
            <a:r>
              <a:rPr lang="ru-RU" i="1" dirty="0">
                <a:cs typeface="Calibri"/>
              </a:rPr>
              <a:t>противодействии </a:t>
            </a:r>
            <a:r>
              <a:rPr lang="ru-RU" i="1" spc="-300" dirty="0">
                <a:cs typeface="Calibri"/>
              </a:rPr>
              <a:t> </a:t>
            </a:r>
            <a:r>
              <a:rPr lang="ru-RU" i="1" spc="-10" dirty="0">
                <a:cs typeface="Calibri"/>
              </a:rPr>
              <a:t>коррупции»</a:t>
            </a:r>
            <a:endParaRPr lang="ru-RU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197" y="287782"/>
            <a:ext cx="6705804" cy="2898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3268" y="685800"/>
            <a:ext cx="10668203" cy="904735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3175" algn="ctr">
              <a:spcBef>
                <a:spcPts val="335"/>
              </a:spcBef>
            </a:pPr>
            <a:r>
              <a:rPr lang="ru-RU" sz="2400" b="1" dirty="0"/>
              <a:t>ОСНОВ</a:t>
            </a:r>
            <a:r>
              <a:rPr lang="ru-RU" sz="2400" b="1" spc="-10" dirty="0"/>
              <a:t>Н</a:t>
            </a:r>
            <a:r>
              <a:rPr lang="ru-RU" sz="2400" b="1" dirty="0"/>
              <a:t>ЫЕ </a:t>
            </a:r>
            <a:r>
              <a:rPr lang="ru-RU" sz="2400" b="1" spc="5" dirty="0"/>
              <a:t>П</a:t>
            </a:r>
            <a:r>
              <a:rPr lang="ru-RU" sz="2400" b="1" dirty="0"/>
              <a:t>РИНЦИПЫ	П</a:t>
            </a:r>
            <a:r>
              <a:rPr lang="ru-RU" sz="2400" b="1" spc="-25" dirty="0"/>
              <a:t>Р</a:t>
            </a:r>
            <a:r>
              <a:rPr lang="ru-RU" sz="2400" b="1" dirty="0"/>
              <a:t>О</a:t>
            </a:r>
            <a:r>
              <a:rPr lang="ru-RU" sz="2400" b="1" spc="5" dirty="0"/>
              <a:t>Т</a:t>
            </a:r>
            <a:r>
              <a:rPr lang="ru-RU" sz="2400" b="1" dirty="0"/>
              <a:t>И</a:t>
            </a:r>
            <a:r>
              <a:rPr lang="ru-RU" sz="2400" b="1" spc="-50" dirty="0"/>
              <a:t>В</a:t>
            </a:r>
            <a:r>
              <a:rPr lang="ru-RU" sz="2400" b="1" spc="-20" dirty="0"/>
              <a:t>О</a:t>
            </a:r>
            <a:r>
              <a:rPr lang="ru-RU" sz="2400" b="1" spc="-5" dirty="0"/>
              <a:t>ДЕЙ</a:t>
            </a:r>
            <a:r>
              <a:rPr lang="ru-RU" sz="2400" b="1" spc="-50" dirty="0"/>
              <a:t>С</a:t>
            </a:r>
            <a:r>
              <a:rPr lang="ru-RU" sz="2400" b="1" dirty="0"/>
              <a:t>ТВИЯ	</a:t>
            </a:r>
            <a:r>
              <a:rPr lang="ru-RU" sz="2400" b="1" spc="5" dirty="0" smtClean="0"/>
              <a:t>К</a:t>
            </a:r>
            <a:r>
              <a:rPr lang="ru-RU" sz="2400" b="1" dirty="0" smtClean="0"/>
              <a:t>ОР</a:t>
            </a:r>
            <a:r>
              <a:rPr lang="ru-RU" sz="2400" b="1" spc="-25" dirty="0" smtClean="0"/>
              <a:t>Р</a:t>
            </a:r>
            <a:r>
              <a:rPr lang="ru-RU" sz="2400" b="1" spc="-5" dirty="0" smtClean="0"/>
              <a:t>УПЦ</a:t>
            </a:r>
            <a:r>
              <a:rPr lang="ru-RU" sz="2400" b="1" dirty="0" smtClean="0"/>
              <a:t>ИИ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в</a:t>
            </a:r>
            <a:r>
              <a:rPr lang="ru-RU" sz="16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соответствии</a:t>
            </a:r>
            <a:r>
              <a:rPr lang="ru-RU" sz="1600" b="1" i="1" spc="-4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с</a:t>
            </a:r>
            <a:r>
              <a:rPr lang="ru-RU" sz="16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Федеральным</a:t>
            </a:r>
            <a:r>
              <a:rPr lang="ru-RU" sz="1600" b="1" i="1" spc="-4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законом</a:t>
            </a:r>
            <a:r>
              <a:rPr lang="ru-RU" sz="16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от</a:t>
            </a:r>
            <a:r>
              <a:rPr lang="ru-RU" sz="1600" b="1" i="1" spc="-1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25.12.2008</a:t>
            </a:r>
            <a:r>
              <a:rPr lang="ru-RU" sz="1600" b="1" i="1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№</a:t>
            </a:r>
            <a:r>
              <a:rPr lang="ru-RU" sz="16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273-ФЗ</a:t>
            </a:r>
            <a:r>
              <a:rPr lang="ru-RU" sz="1600" b="1" i="1" spc="-3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spc="-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«О </a:t>
            </a:r>
            <a:r>
              <a:rPr lang="ru-RU" sz="1600" b="1" i="1" spc="-37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противодействии</a:t>
            </a:r>
            <a:r>
              <a:rPr lang="ru-RU" sz="1600" b="1" i="1" spc="-55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600" b="1" i="1" spc="-1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коррупции»)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/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</a:br>
            <a:endParaRPr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29055" y="2362200"/>
            <a:ext cx="11169650" cy="4348352"/>
            <a:chOff x="829055" y="1420367"/>
            <a:chExt cx="11169650" cy="5290185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" name="object 5"/>
            <p:cNvSpPr/>
            <p:nvPr/>
          </p:nvSpPr>
          <p:spPr>
            <a:xfrm>
              <a:off x="835151" y="1426463"/>
              <a:ext cx="11157585" cy="5278120"/>
            </a:xfrm>
            <a:custGeom>
              <a:avLst/>
              <a:gdLst/>
              <a:ahLst/>
              <a:cxnLst/>
              <a:rect l="l" t="t" r="r" b="b"/>
              <a:pathLst>
                <a:path w="11157585" h="5278120">
                  <a:moveTo>
                    <a:pt x="11157204" y="0"/>
                  </a:moveTo>
                  <a:lnTo>
                    <a:pt x="0" y="0"/>
                  </a:lnTo>
                  <a:lnTo>
                    <a:pt x="0" y="5277612"/>
                  </a:lnTo>
                  <a:lnTo>
                    <a:pt x="11157204" y="5277612"/>
                  </a:lnTo>
                  <a:lnTo>
                    <a:pt x="1115720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835151" y="1426463"/>
              <a:ext cx="11157585" cy="5278120"/>
            </a:xfrm>
            <a:custGeom>
              <a:avLst/>
              <a:gdLst/>
              <a:ahLst/>
              <a:cxnLst/>
              <a:rect l="l" t="t" r="r" b="b"/>
              <a:pathLst>
                <a:path w="11157585" h="5278120">
                  <a:moveTo>
                    <a:pt x="0" y="5277612"/>
                  </a:moveTo>
                  <a:lnTo>
                    <a:pt x="11157204" y="5277612"/>
                  </a:lnTo>
                  <a:lnTo>
                    <a:pt x="11157204" y="0"/>
                  </a:lnTo>
                  <a:lnTo>
                    <a:pt x="0" y="0"/>
                  </a:lnTo>
                  <a:lnTo>
                    <a:pt x="0" y="5277612"/>
                  </a:lnTo>
                  <a:close/>
                </a:path>
              </a:pathLst>
            </a:custGeom>
            <a:grpFill/>
            <a:ln w="12192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14197" y="2492278"/>
            <a:ext cx="10896803" cy="40882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0" marR="967740" indent="-400050">
              <a:lnSpc>
                <a:spcPct val="100000"/>
              </a:lnSpc>
              <a:spcBef>
                <a:spcPts val="95"/>
              </a:spcBef>
              <a:buFont typeface="+mj-lt"/>
              <a:buAutoNum type="romanUcPeriod"/>
              <a:tabLst>
                <a:tab pos="250825" algn="l"/>
              </a:tabLst>
            </a:pPr>
            <a:r>
              <a:rPr lang="ru-RU" b="1" spc="-5" dirty="0" smtClean="0">
                <a:latin typeface="Arial"/>
                <a:cs typeface="Arial"/>
              </a:rPr>
              <a:t>Признание</a:t>
            </a:r>
            <a:r>
              <a:rPr lang="ru-RU" b="1" spc="-5" dirty="0">
                <a:latin typeface="Arial"/>
                <a:cs typeface="Arial"/>
              </a:rPr>
              <a:t>,</a:t>
            </a:r>
            <a:r>
              <a:rPr lang="ru-RU" b="1" spc="40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обеспечение</a:t>
            </a:r>
            <a:r>
              <a:rPr lang="ru-RU" b="1" spc="30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и</a:t>
            </a:r>
            <a:r>
              <a:rPr lang="ru-RU" b="1" spc="20" dirty="0">
                <a:latin typeface="Arial"/>
                <a:cs typeface="Arial"/>
              </a:rPr>
              <a:t> </a:t>
            </a:r>
            <a:r>
              <a:rPr lang="ru-RU" b="1" spc="-20" dirty="0">
                <a:latin typeface="Arial"/>
                <a:cs typeface="Arial"/>
              </a:rPr>
              <a:t>защита</a:t>
            </a:r>
            <a:r>
              <a:rPr lang="ru-RU" b="1" spc="60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основных</a:t>
            </a:r>
            <a:r>
              <a:rPr lang="ru-RU" b="1" spc="30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прав</a:t>
            </a:r>
            <a:r>
              <a:rPr lang="ru-RU" b="1" spc="20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и</a:t>
            </a:r>
            <a:r>
              <a:rPr lang="ru-RU" b="1" spc="15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свобод</a:t>
            </a:r>
            <a:r>
              <a:rPr lang="ru-RU" b="1" spc="20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человека</a:t>
            </a:r>
            <a:r>
              <a:rPr lang="ru-RU" b="1" spc="30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и </a:t>
            </a:r>
            <a:r>
              <a:rPr lang="ru-RU" b="1" spc="-430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гражданина;</a:t>
            </a:r>
            <a:endParaRPr lang="ru-RU" dirty="0">
              <a:latin typeface="Arial"/>
              <a:cs typeface="Arial"/>
            </a:endParaRPr>
          </a:p>
          <a:p>
            <a:pPr marL="249554" indent="-237490">
              <a:lnSpc>
                <a:spcPct val="100000"/>
              </a:lnSpc>
              <a:spcBef>
                <a:spcPts val="600"/>
              </a:spcBef>
              <a:buAutoNum type="romanUcPeriod"/>
              <a:tabLst>
                <a:tab pos="250190" algn="l"/>
              </a:tabLst>
            </a:pPr>
            <a:r>
              <a:rPr lang="ru-RU" b="1" spc="-15" dirty="0" smtClean="0">
                <a:latin typeface="Arial"/>
                <a:cs typeface="Arial"/>
              </a:rPr>
              <a:t> Законность</a:t>
            </a:r>
            <a:r>
              <a:rPr lang="ru-RU" b="1" spc="-15" dirty="0">
                <a:latin typeface="Arial"/>
                <a:cs typeface="Arial"/>
              </a:rPr>
              <a:t>;</a:t>
            </a:r>
            <a:endParaRPr lang="ru-RU" dirty="0">
              <a:latin typeface="Arial"/>
              <a:cs typeface="Arial"/>
            </a:endParaRPr>
          </a:p>
          <a:p>
            <a:pPr marL="250190" marR="222885" indent="-250190">
              <a:lnSpc>
                <a:spcPct val="100000"/>
              </a:lnSpc>
              <a:spcBef>
                <a:spcPts val="605"/>
              </a:spcBef>
              <a:buAutoNum type="romanUcPeriod"/>
              <a:tabLst>
                <a:tab pos="250190" algn="l"/>
              </a:tabLst>
            </a:pPr>
            <a:r>
              <a:rPr lang="ru-RU" b="1" spc="-15" dirty="0" smtClean="0">
                <a:latin typeface="Arial"/>
                <a:cs typeface="Arial"/>
              </a:rPr>
              <a:t> Публичность</a:t>
            </a:r>
            <a:r>
              <a:rPr lang="ru-RU" b="1" spc="60" dirty="0" smtClean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и</a:t>
            </a:r>
            <a:r>
              <a:rPr lang="ru-RU" b="1" spc="15" dirty="0">
                <a:latin typeface="Arial"/>
                <a:cs typeface="Arial"/>
              </a:rPr>
              <a:t> </a:t>
            </a:r>
            <a:r>
              <a:rPr lang="ru-RU" b="1" spc="-20" dirty="0">
                <a:latin typeface="Arial"/>
                <a:cs typeface="Arial"/>
              </a:rPr>
              <a:t>открытость</a:t>
            </a:r>
            <a:r>
              <a:rPr lang="ru-RU" b="1" spc="80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деятельности</a:t>
            </a:r>
            <a:r>
              <a:rPr lang="ru-RU" b="1" spc="80" dirty="0">
                <a:latin typeface="Arial"/>
                <a:cs typeface="Arial"/>
              </a:rPr>
              <a:t> </a:t>
            </a:r>
            <a:r>
              <a:rPr lang="ru-RU" b="1" spc="-20" dirty="0">
                <a:latin typeface="Arial"/>
                <a:cs typeface="Arial"/>
              </a:rPr>
              <a:t>государственных</a:t>
            </a:r>
            <a:r>
              <a:rPr lang="ru-RU" b="1" spc="60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органов</a:t>
            </a:r>
            <a:r>
              <a:rPr lang="ru-RU" b="1" spc="35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и</a:t>
            </a:r>
            <a:r>
              <a:rPr lang="ru-RU" b="1" spc="15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органов </a:t>
            </a:r>
            <a:r>
              <a:rPr lang="ru-RU" b="1" spc="-430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местного</a:t>
            </a:r>
            <a:r>
              <a:rPr lang="ru-RU" b="1" spc="35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самоуправления;</a:t>
            </a:r>
            <a:endParaRPr lang="ru-RU" dirty="0">
              <a:latin typeface="Arial"/>
              <a:cs typeface="Arial"/>
            </a:endParaRPr>
          </a:p>
          <a:p>
            <a:pPr marL="250190" marR="1531620" indent="-250190">
              <a:lnSpc>
                <a:spcPct val="100000"/>
              </a:lnSpc>
              <a:spcBef>
                <a:spcPts val="595"/>
              </a:spcBef>
              <a:buAutoNum type="romanUcPeriod"/>
              <a:tabLst>
                <a:tab pos="250190" algn="l"/>
              </a:tabLst>
            </a:pPr>
            <a:r>
              <a:rPr lang="ru-RU" b="1" spc="-15" dirty="0" smtClean="0">
                <a:latin typeface="Arial"/>
                <a:cs typeface="Arial"/>
              </a:rPr>
              <a:t> Неотвратимость</a:t>
            </a:r>
            <a:r>
              <a:rPr lang="ru-RU" b="1" spc="65" dirty="0" smtClean="0">
                <a:latin typeface="Arial"/>
                <a:cs typeface="Arial"/>
              </a:rPr>
              <a:t> </a:t>
            </a:r>
            <a:r>
              <a:rPr lang="ru-RU" b="1" spc="-15" dirty="0" smtClean="0">
                <a:latin typeface="Arial"/>
                <a:cs typeface="Arial"/>
              </a:rPr>
              <a:t>ответственности</a:t>
            </a:r>
            <a:r>
              <a:rPr lang="ru-RU" b="1" spc="65" dirty="0" smtClean="0">
                <a:latin typeface="Arial"/>
                <a:cs typeface="Arial"/>
              </a:rPr>
              <a:t> </a:t>
            </a:r>
            <a:r>
              <a:rPr lang="ru-RU" b="1" spc="-20" dirty="0" smtClean="0">
                <a:latin typeface="Arial"/>
                <a:cs typeface="Arial"/>
              </a:rPr>
              <a:t>за</a:t>
            </a:r>
            <a:r>
              <a:rPr lang="ru-RU" b="1" spc="15" dirty="0" smtClean="0">
                <a:latin typeface="Arial"/>
                <a:cs typeface="Arial"/>
              </a:rPr>
              <a:t> </a:t>
            </a:r>
            <a:r>
              <a:rPr lang="ru-RU" b="1" spc="-15" dirty="0" smtClean="0">
                <a:latin typeface="Arial"/>
                <a:cs typeface="Arial"/>
              </a:rPr>
              <a:t>совершение</a:t>
            </a:r>
            <a:r>
              <a:rPr lang="ru-RU" b="1" spc="80" dirty="0" smtClean="0">
                <a:latin typeface="Arial"/>
                <a:cs typeface="Arial"/>
              </a:rPr>
              <a:t> </a:t>
            </a:r>
            <a:r>
              <a:rPr lang="ru-RU" b="1" spc="-15" dirty="0" smtClean="0">
                <a:latin typeface="Arial"/>
                <a:cs typeface="Arial"/>
              </a:rPr>
              <a:t>коррупционных </a:t>
            </a:r>
            <a:r>
              <a:rPr lang="ru-RU" b="1" spc="-430" dirty="0" smtClean="0">
                <a:latin typeface="Arial"/>
                <a:cs typeface="Arial"/>
              </a:rPr>
              <a:t> </a:t>
            </a:r>
            <a:r>
              <a:rPr lang="ru-RU" b="1" spc="-10" dirty="0" smtClean="0">
                <a:latin typeface="Arial"/>
                <a:cs typeface="Arial"/>
              </a:rPr>
              <a:t>правонарушений;</a:t>
            </a:r>
            <a:endParaRPr lang="ru-RU" dirty="0">
              <a:latin typeface="Arial"/>
              <a:cs typeface="Arial"/>
            </a:endParaRPr>
          </a:p>
          <a:p>
            <a:pPr marL="250190" marR="5080" indent="-250190" algn="just">
              <a:lnSpc>
                <a:spcPct val="100000"/>
              </a:lnSpc>
              <a:spcBef>
                <a:spcPts val="605"/>
              </a:spcBef>
              <a:buAutoNum type="romanUcPeriod"/>
              <a:tabLst>
                <a:tab pos="250190" algn="l"/>
              </a:tabLst>
            </a:pPr>
            <a:r>
              <a:rPr lang="ru-RU" b="1" spc="-15" dirty="0" smtClean="0">
                <a:latin typeface="Arial"/>
                <a:cs typeface="Arial"/>
              </a:rPr>
              <a:t>Комплексное </a:t>
            </a:r>
            <a:r>
              <a:rPr lang="ru-RU" b="1" spc="-15" dirty="0">
                <a:latin typeface="Arial"/>
                <a:cs typeface="Arial"/>
              </a:rPr>
              <a:t>использование </a:t>
            </a:r>
            <a:r>
              <a:rPr lang="ru-RU" b="1" spc="-10" dirty="0">
                <a:latin typeface="Arial"/>
                <a:cs typeface="Arial"/>
              </a:rPr>
              <a:t>политических, организационных, информационно- </a:t>
            </a:r>
            <a:r>
              <a:rPr lang="ru-RU" b="1" spc="-5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пропагандистских, социально-экономических, правовых, специальных </a:t>
            </a:r>
            <a:r>
              <a:rPr lang="ru-RU" b="1" spc="-5" dirty="0">
                <a:latin typeface="Arial"/>
                <a:cs typeface="Arial"/>
              </a:rPr>
              <a:t>и иных </a:t>
            </a:r>
            <a:r>
              <a:rPr lang="ru-RU" b="1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мер;</a:t>
            </a:r>
            <a:endParaRPr lang="ru-RU" dirty="0">
              <a:latin typeface="Arial"/>
              <a:cs typeface="Arial"/>
            </a:endParaRPr>
          </a:p>
          <a:p>
            <a:pPr marL="249554" indent="-237490" algn="just">
              <a:lnSpc>
                <a:spcPct val="100000"/>
              </a:lnSpc>
              <a:spcBef>
                <a:spcPts val="600"/>
              </a:spcBef>
              <a:buAutoNum type="romanUcPeriod"/>
              <a:tabLst>
                <a:tab pos="250190" algn="l"/>
              </a:tabLst>
            </a:pPr>
            <a:r>
              <a:rPr lang="ru-RU" b="1" spc="-10" dirty="0" smtClean="0">
                <a:latin typeface="Arial"/>
                <a:cs typeface="Arial"/>
              </a:rPr>
              <a:t> Приоритетное</a:t>
            </a:r>
            <a:r>
              <a:rPr lang="ru-RU" b="1" spc="55" dirty="0" smtClean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применение</a:t>
            </a:r>
            <a:r>
              <a:rPr lang="ru-RU" b="1" spc="35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мер</a:t>
            </a:r>
            <a:r>
              <a:rPr lang="ru-RU" b="1" spc="20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по</a:t>
            </a:r>
            <a:r>
              <a:rPr lang="ru-RU" b="1" spc="5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предупреждению</a:t>
            </a:r>
            <a:r>
              <a:rPr lang="ru-RU" b="1" spc="65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коррупции;</a:t>
            </a:r>
            <a:endParaRPr lang="ru-RU" dirty="0">
              <a:latin typeface="Arial"/>
              <a:cs typeface="Arial"/>
            </a:endParaRPr>
          </a:p>
          <a:p>
            <a:pPr marL="354964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romanUcPeriod"/>
              <a:tabLst>
                <a:tab pos="250190" algn="l"/>
              </a:tabLst>
            </a:pPr>
            <a:r>
              <a:rPr lang="ru-RU" b="1" spc="-20" dirty="0" smtClean="0">
                <a:latin typeface="Arial"/>
                <a:cs typeface="Arial"/>
              </a:rPr>
              <a:t> Сотрудничество</a:t>
            </a:r>
            <a:r>
              <a:rPr lang="ru-RU" b="1" spc="70" dirty="0" smtClean="0">
                <a:latin typeface="Arial"/>
                <a:cs typeface="Arial"/>
              </a:rPr>
              <a:t> </a:t>
            </a:r>
            <a:r>
              <a:rPr lang="ru-RU" b="1" spc="-20" dirty="0">
                <a:latin typeface="Arial"/>
                <a:cs typeface="Arial"/>
              </a:rPr>
              <a:t>государства</a:t>
            </a:r>
            <a:r>
              <a:rPr lang="ru-RU" b="1" spc="75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с</a:t>
            </a:r>
            <a:r>
              <a:rPr lang="ru-RU" b="1" dirty="0">
                <a:latin typeface="Arial"/>
                <a:cs typeface="Arial"/>
              </a:rPr>
              <a:t> институтами</a:t>
            </a:r>
            <a:r>
              <a:rPr lang="ru-RU" b="1" spc="70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гражданского</a:t>
            </a:r>
            <a:r>
              <a:rPr lang="ru-RU" b="1" spc="35" dirty="0">
                <a:latin typeface="Arial"/>
                <a:cs typeface="Arial"/>
              </a:rPr>
              <a:t> </a:t>
            </a:r>
            <a:r>
              <a:rPr lang="ru-RU" b="1" spc="-15" dirty="0">
                <a:latin typeface="Arial"/>
                <a:cs typeface="Arial"/>
              </a:rPr>
              <a:t>общества,</a:t>
            </a:r>
            <a:endParaRPr lang="ru-RU" dirty="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</a:pPr>
            <a:r>
              <a:rPr lang="ru-RU" b="1" spc="-10" dirty="0">
                <a:latin typeface="Arial"/>
                <a:cs typeface="Arial"/>
              </a:rPr>
              <a:t>международными</a:t>
            </a:r>
            <a:r>
              <a:rPr lang="ru-RU" b="1" spc="65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организациями</a:t>
            </a:r>
            <a:r>
              <a:rPr lang="ru-RU" b="1" spc="40" dirty="0">
                <a:latin typeface="Arial"/>
                <a:cs typeface="Arial"/>
              </a:rPr>
              <a:t> </a:t>
            </a:r>
            <a:r>
              <a:rPr lang="ru-RU" b="1" spc="-5" dirty="0">
                <a:latin typeface="Arial"/>
                <a:cs typeface="Arial"/>
              </a:rPr>
              <a:t>и</a:t>
            </a:r>
            <a:r>
              <a:rPr lang="ru-RU" b="1" spc="10" dirty="0">
                <a:latin typeface="Arial"/>
                <a:cs typeface="Arial"/>
              </a:rPr>
              <a:t> </a:t>
            </a:r>
            <a:r>
              <a:rPr lang="ru-RU" b="1" spc="-10" dirty="0">
                <a:latin typeface="Arial"/>
                <a:cs typeface="Arial"/>
              </a:rPr>
              <a:t>физическими</a:t>
            </a:r>
            <a:r>
              <a:rPr lang="ru-RU" b="1" spc="45" dirty="0">
                <a:latin typeface="Arial"/>
                <a:cs typeface="Arial"/>
              </a:rPr>
              <a:t> </a:t>
            </a:r>
            <a:r>
              <a:rPr lang="ru-RU" b="1" dirty="0">
                <a:latin typeface="Arial"/>
                <a:cs typeface="Arial"/>
              </a:rPr>
              <a:t>лицами</a:t>
            </a:r>
            <a:r>
              <a:rPr lang="ru-RU" sz="1600" b="1" dirty="0">
                <a:latin typeface="Arial"/>
                <a:cs typeface="Arial"/>
              </a:rPr>
              <a:t>.</a:t>
            </a:r>
            <a:endParaRPr lang="ru-RU" sz="1600" dirty="0">
              <a:latin typeface="Arial"/>
              <a:cs typeface="Arial"/>
            </a:endParaRPr>
          </a:p>
          <a:p>
            <a:pPr marL="12700" marR="5715" indent="913765" algn="just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197" y="287782"/>
            <a:ext cx="6477203" cy="2898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5152" y="762000"/>
            <a:ext cx="11157585" cy="564129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661035" algn="ctr">
              <a:lnSpc>
                <a:spcPts val="1945"/>
              </a:lnSpc>
              <a:spcBef>
                <a:spcPts val="100"/>
              </a:spcBef>
            </a:pPr>
            <a:r>
              <a:rPr lang="ru-RU" sz="2400" b="1" spc="-5" dirty="0"/>
              <a:t>Национальный</a:t>
            </a:r>
            <a:r>
              <a:rPr lang="ru-RU" sz="2400" b="1" spc="10" dirty="0"/>
              <a:t> </a:t>
            </a:r>
            <a:r>
              <a:rPr lang="ru-RU" sz="2400" b="1" dirty="0"/>
              <a:t>план</a:t>
            </a:r>
            <a:r>
              <a:rPr lang="ru-RU" sz="2400" b="1" spc="-20" dirty="0"/>
              <a:t> </a:t>
            </a:r>
            <a:r>
              <a:rPr lang="ru-RU" sz="2400" b="1" spc="-10" dirty="0"/>
              <a:t>противодействия</a:t>
            </a:r>
            <a:r>
              <a:rPr lang="ru-RU" sz="2400" b="1" spc="45" dirty="0"/>
              <a:t> </a:t>
            </a:r>
            <a:r>
              <a:rPr lang="ru-RU" sz="2400" b="1" spc="-10" dirty="0"/>
              <a:t>коррупции</a:t>
            </a:r>
            <a:br>
              <a:rPr lang="ru-RU" sz="2400" b="1" spc="-10" dirty="0"/>
            </a:br>
            <a:r>
              <a:rPr lang="ru-RU" sz="2400" b="1" dirty="0"/>
              <a:t>на </a:t>
            </a:r>
            <a:r>
              <a:rPr lang="ru-RU" sz="2400" b="1" spc="-10" dirty="0" smtClean="0"/>
              <a:t>2021</a:t>
            </a:r>
            <a:r>
              <a:rPr lang="ru-RU" sz="2400" b="1" spc="5" dirty="0" smtClean="0"/>
              <a:t> </a:t>
            </a:r>
            <a:r>
              <a:rPr lang="ru-RU" sz="2400" b="1" dirty="0"/>
              <a:t>–</a:t>
            </a:r>
            <a:r>
              <a:rPr lang="ru-RU" sz="2400" b="1" spc="-5" dirty="0"/>
              <a:t> </a:t>
            </a:r>
            <a:r>
              <a:rPr lang="ru-RU" sz="2400" b="1" spc="-10" dirty="0" smtClean="0"/>
              <a:t>2024</a:t>
            </a:r>
            <a:r>
              <a:rPr lang="ru-RU" sz="2400" b="1" spc="10" dirty="0" smtClean="0"/>
              <a:t> </a:t>
            </a:r>
            <a:r>
              <a:rPr lang="ru-RU" sz="2400" b="1" spc="-15" dirty="0" smtClean="0"/>
              <a:t>годы</a:t>
            </a:r>
            <a:endParaRPr sz="2400" b="1" dirty="0"/>
          </a:p>
        </p:txBody>
      </p:sp>
      <p:grpSp>
        <p:nvGrpSpPr>
          <p:cNvPr id="4" name="object 4"/>
          <p:cNvGrpSpPr/>
          <p:nvPr/>
        </p:nvGrpSpPr>
        <p:grpSpPr>
          <a:xfrm>
            <a:off x="787812" y="1426526"/>
            <a:ext cx="11169650" cy="5047615"/>
            <a:chOff x="829055" y="1420367"/>
            <a:chExt cx="11169650" cy="504761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" name="object 5"/>
            <p:cNvSpPr/>
            <p:nvPr/>
          </p:nvSpPr>
          <p:spPr>
            <a:xfrm>
              <a:off x="835151" y="1426463"/>
              <a:ext cx="11157585" cy="5035550"/>
            </a:xfrm>
            <a:custGeom>
              <a:avLst/>
              <a:gdLst/>
              <a:ahLst/>
              <a:cxnLst/>
              <a:rect l="l" t="t" r="r" b="b"/>
              <a:pathLst>
                <a:path w="11157585" h="5035550">
                  <a:moveTo>
                    <a:pt x="11157204" y="0"/>
                  </a:moveTo>
                  <a:lnTo>
                    <a:pt x="0" y="0"/>
                  </a:lnTo>
                  <a:lnTo>
                    <a:pt x="0" y="5035296"/>
                  </a:lnTo>
                  <a:lnTo>
                    <a:pt x="11157204" y="5035296"/>
                  </a:lnTo>
                  <a:lnTo>
                    <a:pt x="11157204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835151" y="1426463"/>
              <a:ext cx="11157585" cy="5035550"/>
            </a:xfrm>
            <a:custGeom>
              <a:avLst/>
              <a:gdLst/>
              <a:ahLst/>
              <a:cxnLst/>
              <a:rect l="l" t="t" r="r" b="b"/>
              <a:pathLst>
                <a:path w="11157585" h="5035550">
                  <a:moveTo>
                    <a:pt x="0" y="5035296"/>
                  </a:moveTo>
                  <a:lnTo>
                    <a:pt x="11157204" y="5035296"/>
                  </a:lnTo>
                  <a:lnTo>
                    <a:pt x="11157204" y="0"/>
                  </a:lnTo>
                  <a:lnTo>
                    <a:pt x="0" y="0"/>
                  </a:lnTo>
                  <a:lnTo>
                    <a:pt x="0" y="5035296"/>
                  </a:lnTo>
                  <a:close/>
                </a:path>
              </a:pathLst>
            </a:custGeom>
            <a:grpFill/>
            <a:ln w="12192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104798" y="1600200"/>
            <a:ext cx="107824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реализуется путем осуществления государственными органами, органами местного самоуправления и организациями мероприятий, направленных на предупреждение коррупции и борьбу с ней, а также на минимизацию и ликвидацию последствий коррупционных правонарушений, по следующим основным </a:t>
            </a:r>
            <a:r>
              <a:rPr lang="ru-RU" sz="2000" b="1" dirty="0" smtClean="0">
                <a:solidFill>
                  <a:srgbClr val="C00000"/>
                </a:solidFill>
              </a:rPr>
              <a:t>направлениям.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28549" y="3044880"/>
            <a:ext cx="7634451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I. Совершенствование системы запретов, ограничений и обязанностей, установленных в целях противодействия коррупции в отдельных сферах </a:t>
            </a:r>
            <a:r>
              <a:rPr lang="ru-RU" b="1" dirty="0" smtClean="0"/>
              <a:t>деятельности;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61013" y="4123730"/>
            <a:ext cx="6096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r>
              <a:rPr lang="ru-RU" b="1" dirty="0"/>
              <a:t>II. Повышение эффективности мер по предотвращению и урегулированию конфликта интересов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06239" y="4884717"/>
            <a:ext cx="8368145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III. Совершенствование порядка проведения проверок достоверности и полноты сведений о доходах, расходах, об имуществе и обязательствах имущественного характера, соблюдения запретов и ограничений, исполнения обязанностей, установленных в целях противодействия коррупции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287782"/>
            <a:ext cx="6096000" cy="2898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762000"/>
            <a:ext cx="11383137" cy="1027845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335"/>
              </a:spcBef>
            </a:pPr>
            <a:r>
              <a:rPr lang="ru-RU" sz="2400" b="1" spc="-5" dirty="0"/>
              <a:t>Национальный</a:t>
            </a:r>
            <a:r>
              <a:rPr lang="ru-RU" sz="2400" b="1" spc="10" dirty="0"/>
              <a:t> </a:t>
            </a:r>
            <a:r>
              <a:rPr lang="ru-RU" sz="2400" b="1" dirty="0"/>
              <a:t>план</a:t>
            </a:r>
            <a:r>
              <a:rPr lang="ru-RU" sz="2400" b="1" spc="-20" dirty="0"/>
              <a:t> </a:t>
            </a:r>
            <a:r>
              <a:rPr lang="ru-RU" sz="2400" b="1" spc="-10" dirty="0"/>
              <a:t>противодействия</a:t>
            </a:r>
            <a:r>
              <a:rPr lang="ru-RU" sz="2400" b="1" spc="45" dirty="0"/>
              <a:t> </a:t>
            </a:r>
            <a:r>
              <a:rPr lang="ru-RU" sz="2400" b="1" spc="-10" dirty="0"/>
              <a:t>коррупции</a:t>
            </a:r>
            <a:br>
              <a:rPr lang="ru-RU" sz="2400" b="1" spc="-10" dirty="0"/>
            </a:br>
            <a:r>
              <a:rPr lang="ru-RU" sz="2400" b="1" dirty="0"/>
              <a:t>на </a:t>
            </a:r>
            <a:r>
              <a:rPr lang="ru-RU" sz="2400" b="1" spc="-10" dirty="0"/>
              <a:t>2021</a:t>
            </a:r>
            <a:r>
              <a:rPr lang="ru-RU" sz="2400" b="1" spc="5" dirty="0"/>
              <a:t> </a:t>
            </a:r>
            <a:r>
              <a:rPr lang="ru-RU" sz="2400" b="1" dirty="0"/>
              <a:t>–</a:t>
            </a:r>
            <a:r>
              <a:rPr lang="ru-RU" sz="2400" b="1" spc="-5" dirty="0"/>
              <a:t> </a:t>
            </a:r>
            <a:r>
              <a:rPr lang="ru-RU" sz="2400" b="1" spc="-10" dirty="0"/>
              <a:t>2024</a:t>
            </a:r>
            <a:r>
              <a:rPr lang="ru-RU" sz="2400" b="1" spc="10" dirty="0"/>
              <a:t> </a:t>
            </a:r>
            <a:r>
              <a:rPr lang="ru-RU" sz="2400" b="1" spc="-15" dirty="0" smtClean="0"/>
              <a:t>годы</a:t>
            </a:r>
            <a:br>
              <a:rPr lang="ru-RU" sz="2400" b="1" spc="-15" dirty="0" smtClean="0"/>
            </a:br>
            <a:r>
              <a:rPr lang="ru-RU" sz="1600" b="1" spc="-15" dirty="0" smtClean="0"/>
              <a:t>(продолжение)</a:t>
            </a:r>
            <a:endParaRPr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9600" y="2239604"/>
            <a:ext cx="8915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IV. Совершенствование правового регулирования ответственности за несоблюдение антикоррупционных стандартов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447800" y="3352800"/>
            <a:ext cx="86868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V. Применение мер административного, уголовного и уголовно- процессуального воздействия и уголовного преследования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66158" y="4495800"/>
            <a:ext cx="79248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VI. Обеспечение защиты информации ограниченного доступа, полученной при осуществлении деятельности в области противодействия коррупции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048000" y="5486400"/>
            <a:ext cx="83820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VII. Совершенствование правового регулирования в части, касающейся ограничений, налагаемых на граждан после их увольнения с государственной (муниципальной) службы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197" y="287782"/>
            <a:ext cx="6324804" cy="289823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5152" y="762000"/>
            <a:ext cx="11157585" cy="1027845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lang="ru-RU" sz="2400" b="1" spc="-5" dirty="0"/>
              <a:t>Национальный</a:t>
            </a:r>
            <a:r>
              <a:rPr lang="ru-RU" sz="2400" b="1" spc="10" dirty="0"/>
              <a:t> </a:t>
            </a:r>
            <a:r>
              <a:rPr lang="ru-RU" sz="2400" b="1" dirty="0"/>
              <a:t>план</a:t>
            </a:r>
            <a:r>
              <a:rPr lang="ru-RU" sz="2400" b="1" spc="-20" dirty="0"/>
              <a:t> </a:t>
            </a:r>
            <a:r>
              <a:rPr lang="ru-RU" sz="2400" b="1" spc="-10" dirty="0"/>
              <a:t>противодействия</a:t>
            </a:r>
            <a:r>
              <a:rPr lang="ru-RU" sz="2400" b="1" spc="45" dirty="0"/>
              <a:t> </a:t>
            </a:r>
            <a:r>
              <a:rPr lang="ru-RU" sz="2400" b="1" spc="-10" dirty="0"/>
              <a:t>коррупции</a:t>
            </a:r>
            <a:br>
              <a:rPr lang="ru-RU" sz="2400" b="1" spc="-10" dirty="0"/>
            </a:br>
            <a:r>
              <a:rPr lang="ru-RU" sz="2400" b="1" dirty="0"/>
              <a:t>на </a:t>
            </a:r>
            <a:r>
              <a:rPr lang="ru-RU" sz="2400" b="1" spc="-10" dirty="0"/>
              <a:t>2021</a:t>
            </a:r>
            <a:r>
              <a:rPr lang="ru-RU" sz="2400" b="1" spc="5" dirty="0"/>
              <a:t> </a:t>
            </a:r>
            <a:r>
              <a:rPr lang="ru-RU" sz="2400" b="1" dirty="0"/>
              <a:t>–</a:t>
            </a:r>
            <a:r>
              <a:rPr lang="ru-RU" sz="2400" b="1" spc="-5" dirty="0"/>
              <a:t> </a:t>
            </a:r>
            <a:r>
              <a:rPr lang="ru-RU" sz="2400" b="1" spc="-10" dirty="0"/>
              <a:t>2024</a:t>
            </a:r>
            <a:r>
              <a:rPr lang="ru-RU" sz="2400" b="1" spc="10" dirty="0"/>
              <a:t> </a:t>
            </a:r>
            <a:r>
              <a:rPr lang="ru-RU" sz="2400" b="1" spc="-15" dirty="0"/>
              <a:t>годы</a:t>
            </a:r>
            <a:br>
              <a:rPr lang="ru-RU" sz="2400" b="1" spc="-15" dirty="0"/>
            </a:br>
            <a:r>
              <a:rPr lang="ru-RU" sz="1600" b="1" spc="-15" dirty="0"/>
              <a:t>(продолжение)</a:t>
            </a:r>
            <a:endParaRPr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3414" y="2209800"/>
            <a:ext cx="741238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VIII. Реализация мер по противодействию коррупции в организациях, осуществляющих деятельность в частном секторе экономики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24000" y="3048000"/>
            <a:ext cx="7620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IX. Совершенствование правовых и организационных основ противодействия коррупции в субъектах Российской Федерации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73283" y="3962400"/>
            <a:ext cx="9296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X. Совершенствование мер по противодействию коррупции при осуществлении закупок товаров, работ, услуг для обеспечения государственных и муниципальных нужд, закупок, осуществляемых отдельными видами юридических лиц, а также при распоряжении государственным и муниципальным имуществом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19400" y="5496848"/>
            <a:ext cx="86106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XI. Реализация мер по повышению эффективности антикоррупционной экспертизы нормативных правовых актов и проектов нормативных правовых актов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197" y="287782"/>
            <a:ext cx="5639004" cy="289823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8" name="object 3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11272946" cy="1027845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lang="ru-RU" sz="2400" b="1" spc="-5" dirty="0"/>
              <a:t>Национальный</a:t>
            </a:r>
            <a:r>
              <a:rPr lang="ru-RU" sz="2400" b="1" spc="10" dirty="0"/>
              <a:t> </a:t>
            </a:r>
            <a:r>
              <a:rPr lang="ru-RU" sz="2400" b="1" dirty="0"/>
              <a:t>план</a:t>
            </a:r>
            <a:r>
              <a:rPr lang="ru-RU" sz="2400" b="1" spc="-20" dirty="0"/>
              <a:t> </a:t>
            </a:r>
            <a:r>
              <a:rPr lang="ru-RU" sz="2400" b="1" spc="-10" dirty="0"/>
              <a:t>противодействия</a:t>
            </a:r>
            <a:r>
              <a:rPr lang="ru-RU" sz="2400" b="1" spc="45" dirty="0"/>
              <a:t> </a:t>
            </a:r>
            <a:r>
              <a:rPr lang="ru-RU" sz="2400" b="1" spc="-10" dirty="0"/>
              <a:t>коррупции</a:t>
            </a:r>
            <a:br>
              <a:rPr lang="ru-RU" sz="2400" b="1" spc="-10" dirty="0"/>
            </a:br>
            <a:r>
              <a:rPr lang="ru-RU" sz="2400" b="1" dirty="0"/>
              <a:t>на </a:t>
            </a:r>
            <a:r>
              <a:rPr lang="ru-RU" sz="2400" b="1" spc="-10" dirty="0"/>
              <a:t>2021</a:t>
            </a:r>
            <a:r>
              <a:rPr lang="ru-RU" sz="2400" b="1" spc="5" dirty="0"/>
              <a:t> </a:t>
            </a:r>
            <a:r>
              <a:rPr lang="ru-RU" sz="2400" b="1" dirty="0"/>
              <a:t>–</a:t>
            </a:r>
            <a:r>
              <a:rPr lang="ru-RU" sz="2400" b="1" spc="-5" dirty="0"/>
              <a:t> </a:t>
            </a:r>
            <a:r>
              <a:rPr lang="ru-RU" sz="2400" b="1" spc="-10" dirty="0"/>
              <a:t>2024</a:t>
            </a:r>
            <a:r>
              <a:rPr lang="ru-RU" sz="2400" b="1" spc="10" dirty="0"/>
              <a:t> </a:t>
            </a:r>
            <a:r>
              <a:rPr lang="ru-RU" sz="2400" b="1" spc="-15" dirty="0"/>
              <a:t>годы</a:t>
            </a:r>
            <a:br>
              <a:rPr lang="ru-RU" sz="2400" b="1" spc="-15" dirty="0"/>
            </a:br>
            <a:r>
              <a:rPr lang="ru-RU" sz="1600" b="1" spc="-15" dirty="0"/>
              <a:t>(продолжение)</a:t>
            </a:r>
            <a:endParaRPr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3400" y="2133600"/>
            <a:ext cx="10058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XII. Повышение эффективности образовательных и иных мероприятий, направленных на антикоррупционное просвещение и популяризацию в обществе антикоррупционных стандартов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38200" y="2971799"/>
            <a:ext cx="103632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XIII. Применение дополнительных мер по расширению участия граждан и институтов гражданского общества в реализации государственной политики в области противодействия коррупции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51908" y="3784270"/>
            <a:ext cx="105156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XIV. Повышение эффективности международного сотрудничества Российской Федерации в области противодействия коррупции. Укрепление международного авторитета России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24000" y="4648200"/>
            <a:ext cx="10287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XV. Реализация мер по систематизации и актуализации нормативно-правовой базы в области противодействия коррупции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828800" y="5486400"/>
            <a:ext cx="100584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/>
              <a:t>XVI. Применение цифровых технологий в целях противодействия коррупции и разработка мер по противодействию новым формам проявления коррупции, связанным с использованием цифровых технологий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801" y="253824"/>
            <a:ext cx="6324600" cy="2898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ea typeface="Cambria" panose="02040503050406030204" pitchFamily="18" charset="0"/>
                <a:cs typeface="Arial"/>
              </a:rPr>
              <a:t>Государственный</a:t>
            </a: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8596" y="1316736"/>
            <a:ext cx="10989564" cy="423193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58596" y="1316736"/>
            <a:ext cx="10989945" cy="423193"/>
          </a:xfrm>
          <a:prstGeom prst="rect">
            <a:avLst/>
          </a:prstGeom>
          <a:ln w="6096">
            <a:solidFill>
              <a:srgbClr val="EC7C3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750" dirty="0">
                <a:latin typeface="Times New Roman"/>
                <a:cs typeface="Times New Roman"/>
              </a:rPr>
              <a:t>ПОНЯТИЕ КОРРУПЦИИ</a:t>
            </a:r>
            <a:endParaRPr sz="2750" dirty="0" smtClean="0">
              <a:latin typeface="Times New Roman"/>
              <a:cs typeface="Times New Roman"/>
            </a:endParaRPr>
          </a:p>
        </p:txBody>
      </p:sp>
      <p:sp>
        <p:nvSpPr>
          <p:cNvPr id="18" name="object 4"/>
          <p:cNvSpPr txBox="1"/>
          <p:nvPr/>
        </p:nvSpPr>
        <p:spPr>
          <a:xfrm>
            <a:off x="1143000" y="2286000"/>
            <a:ext cx="10515600" cy="2805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741045" marR="233045" indent="-669290">
              <a:lnSpc>
                <a:spcPct val="100000"/>
              </a:lnSpc>
              <a:spcBef>
                <a:spcPts val="100"/>
              </a:spcBef>
              <a:tabLst>
                <a:tab pos="414655" algn="l"/>
              </a:tabLst>
            </a:pPr>
            <a:r>
              <a:rPr sz="1800" dirty="0">
                <a:solidFill>
                  <a:srgbClr val="244060"/>
                </a:solidFill>
                <a:latin typeface="Microsoft Sans Serif"/>
                <a:cs typeface="Microsoft Sans Serif"/>
              </a:rPr>
              <a:t>-	</a:t>
            </a:r>
            <a:r>
              <a:rPr sz="1800" b="1" u="heavy" spc="-5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Коррупция</a:t>
            </a:r>
            <a:r>
              <a:rPr sz="1800" b="1" spc="1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(от</a:t>
            </a:r>
            <a:r>
              <a:rPr sz="1800" b="1" spc="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244060"/>
                </a:solidFill>
                <a:latin typeface="Arial"/>
                <a:cs typeface="Arial"/>
              </a:rPr>
              <a:t>лат.</a:t>
            </a:r>
            <a:r>
              <a:rPr sz="1800" b="1" spc="4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corrumpere</a:t>
            </a:r>
            <a:r>
              <a:rPr sz="1800" b="1" spc="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—</a:t>
            </a:r>
            <a:r>
              <a:rPr sz="1800" b="1" spc="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растлевать,</a:t>
            </a:r>
            <a:r>
              <a:rPr sz="1800" b="1" spc="5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0" dirty="0">
                <a:solidFill>
                  <a:srgbClr val="244060"/>
                </a:solidFill>
                <a:latin typeface="Arial"/>
                <a:cs typeface="Arial"/>
              </a:rPr>
              <a:t>лат.</a:t>
            </a:r>
            <a:r>
              <a:rPr sz="1800" b="1" spc="5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corruptio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 — </a:t>
            </a:r>
            <a:r>
              <a:rPr sz="1800" b="1" spc="-484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подкуп,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 порча)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 -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термин,</a:t>
            </a:r>
            <a:r>
              <a:rPr sz="1800" b="1" spc="3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обозначающий</a:t>
            </a:r>
            <a:r>
              <a:rPr sz="1800" b="1" spc="4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использование</a:t>
            </a:r>
            <a:endParaRPr sz="1800" dirty="0">
              <a:latin typeface="Arial"/>
              <a:cs typeface="Arial"/>
            </a:endParaRPr>
          </a:p>
          <a:p>
            <a:pPr marL="187325" marR="5080" algn="ctr">
              <a:lnSpc>
                <a:spcPct val="100000"/>
              </a:lnSpc>
            </a:pP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должностным</a:t>
            </a:r>
            <a:r>
              <a:rPr sz="1800" b="1" spc="2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лицом</a:t>
            </a:r>
            <a:r>
              <a:rPr sz="1800" b="1" spc="1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своих</a:t>
            </a:r>
            <a:r>
              <a:rPr sz="1800" b="1" spc="2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властных</a:t>
            </a:r>
            <a:r>
              <a:rPr sz="1800" b="1" spc="4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полномочий</a:t>
            </a:r>
            <a:r>
              <a:rPr sz="1800" b="1" spc="1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и</a:t>
            </a:r>
            <a:r>
              <a:rPr sz="1800" b="1" spc="1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доверенных </a:t>
            </a:r>
            <a:r>
              <a:rPr sz="1800" b="1" spc="-484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44060"/>
                </a:solidFill>
                <a:latin typeface="Arial"/>
                <a:cs typeface="Arial"/>
              </a:rPr>
              <a:t>ему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прав,</a:t>
            </a:r>
            <a:r>
              <a:rPr sz="1800" b="1" spc="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а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44060"/>
                </a:solidFill>
                <a:latin typeface="Arial"/>
                <a:cs typeface="Arial"/>
              </a:rPr>
              <a:t>также</a:t>
            </a:r>
            <a:r>
              <a:rPr sz="1800" b="1" spc="3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связанных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с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этим</a:t>
            </a:r>
            <a:r>
              <a:rPr sz="1800" b="1" spc="6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официальным</a:t>
            </a:r>
            <a:r>
              <a:rPr sz="1800" b="1" spc="5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статусом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авторитета,</a:t>
            </a:r>
            <a:r>
              <a:rPr sz="1800" b="1" spc="4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244060"/>
                </a:solidFill>
                <a:latin typeface="Arial"/>
                <a:cs typeface="Arial"/>
              </a:rPr>
              <a:t>возможностей,</a:t>
            </a:r>
            <a:r>
              <a:rPr sz="1800" b="1" spc="5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связей</a:t>
            </a:r>
            <a:r>
              <a:rPr sz="1800" b="1" spc="1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в</a:t>
            </a:r>
            <a:r>
              <a:rPr sz="1800" b="1" spc="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целях личной</a:t>
            </a:r>
            <a:r>
              <a:rPr sz="1800" b="1" spc="1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выгоды, 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противоречащее</a:t>
            </a:r>
            <a:r>
              <a:rPr sz="1800" b="1" spc="5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законодательству</a:t>
            </a:r>
            <a:r>
              <a:rPr sz="1800" b="1" spc="4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и</a:t>
            </a:r>
            <a:r>
              <a:rPr sz="1800" b="1" spc="1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моральным</a:t>
            </a:r>
            <a:r>
              <a:rPr sz="1800" b="1" spc="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установкам.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750" dirty="0">
              <a:latin typeface="Arial"/>
              <a:cs typeface="Arial"/>
            </a:endParaRPr>
          </a:p>
          <a:p>
            <a:pPr marL="295910" marR="117475" indent="-283845">
              <a:lnSpc>
                <a:spcPct val="100000"/>
              </a:lnSpc>
              <a:tabLst>
                <a:tab pos="354965" algn="l"/>
              </a:tabLst>
            </a:pPr>
            <a:r>
              <a:rPr sz="1800" dirty="0">
                <a:solidFill>
                  <a:srgbClr val="244060"/>
                </a:solidFill>
                <a:latin typeface="Microsoft Sans Serif"/>
                <a:cs typeface="Microsoft Sans Serif"/>
              </a:rPr>
              <a:t>-		</a:t>
            </a:r>
            <a:r>
              <a:rPr sz="1800" b="1" u="heavy" spc="-10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Под коррупцией</a:t>
            </a:r>
            <a:r>
              <a:rPr sz="1800" b="1" u="heavy" spc="35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в </a:t>
            </a:r>
            <a:r>
              <a:rPr sz="1800" b="1" u="heavy" spc="-15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широком</a:t>
            </a:r>
            <a:r>
              <a:rPr sz="1800" b="1" u="heavy" spc="35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(социальном)</a:t>
            </a:r>
            <a:r>
              <a:rPr sz="1800" b="1" u="heavy" spc="25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 </a:t>
            </a:r>
            <a:r>
              <a:rPr sz="1800" b="1" u="heavy" spc="-10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смысле</a:t>
            </a:r>
            <a:r>
              <a:rPr sz="1800" b="1" u="heavy" spc="5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понимается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 любое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использование</a:t>
            </a:r>
            <a:r>
              <a:rPr sz="1800" b="1" spc="3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своего</a:t>
            </a:r>
            <a:r>
              <a:rPr sz="1800" b="1" spc="2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положения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для</a:t>
            </a:r>
            <a:r>
              <a:rPr sz="1800" b="1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необоснованного</a:t>
            </a:r>
            <a:endParaRPr sz="1800" dirty="0">
              <a:latin typeface="Arial"/>
              <a:cs typeface="Arial"/>
            </a:endParaRPr>
          </a:p>
          <a:p>
            <a:pPr marL="1461770">
              <a:lnSpc>
                <a:spcPct val="100000"/>
              </a:lnSpc>
            </a:pP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получения</a:t>
            </a:r>
            <a:r>
              <a:rPr sz="1800" b="1" spc="20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прямой</a:t>
            </a:r>
            <a:r>
              <a:rPr sz="1800" b="1" spc="-5" dirty="0">
                <a:solidFill>
                  <a:srgbClr val="244060"/>
                </a:solidFill>
                <a:latin typeface="Arial"/>
                <a:cs typeface="Arial"/>
              </a:rPr>
              <a:t> или</a:t>
            </a:r>
            <a:r>
              <a:rPr sz="1800" b="1" spc="1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244060"/>
                </a:solidFill>
                <a:latin typeface="Arial"/>
                <a:cs typeface="Arial"/>
              </a:rPr>
              <a:t>косвенной</a:t>
            </a:r>
            <a:r>
              <a:rPr sz="1800" b="1" spc="15" dirty="0">
                <a:solidFill>
                  <a:srgbClr val="24406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44060"/>
                </a:solidFill>
                <a:latin typeface="Arial"/>
                <a:cs typeface="Arial"/>
              </a:rPr>
              <a:t>выгоды.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197" y="287782"/>
            <a:ext cx="5639004" cy="289823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8" name="object 3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11272946" cy="1089401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ru-RU" b="1" dirty="0">
                <a:latin typeface="+mj-lt"/>
              </a:rPr>
              <a:t>ОС</a:t>
            </a:r>
            <a:r>
              <a:rPr lang="ru-RU" b="1" spc="-10" dirty="0">
                <a:latin typeface="+mj-lt"/>
              </a:rPr>
              <a:t>Н</a:t>
            </a:r>
            <a:r>
              <a:rPr lang="ru-RU" b="1" dirty="0">
                <a:latin typeface="+mj-lt"/>
              </a:rPr>
              <a:t>ОВ</a:t>
            </a:r>
            <a:r>
              <a:rPr lang="ru-RU" b="1" spc="-10" dirty="0">
                <a:latin typeface="+mj-lt"/>
              </a:rPr>
              <a:t>Н</a:t>
            </a:r>
            <a:r>
              <a:rPr lang="ru-RU" b="1" dirty="0">
                <a:latin typeface="+mj-lt"/>
              </a:rPr>
              <a:t>ЫЕ	</a:t>
            </a:r>
            <a:r>
              <a:rPr lang="ru-RU" b="1" dirty="0" smtClean="0">
                <a:latin typeface="+mj-lt"/>
              </a:rPr>
              <a:t> МЕРЫ </a:t>
            </a:r>
            <a:r>
              <a:rPr lang="ru-RU" b="1" spc="-15" dirty="0" smtClean="0">
                <a:latin typeface="+mj-lt"/>
              </a:rPr>
              <a:t> </a:t>
            </a:r>
            <a:r>
              <a:rPr lang="ru-RU" b="1" dirty="0" smtClean="0">
                <a:latin typeface="+mj-lt"/>
              </a:rPr>
              <a:t>П</a:t>
            </a:r>
            <a:r>
              <a:rPr lang="ru-RU" b="1" spc="-25" dirty="0" smtClean="0">
                <a:latin typeface="+mj-lt"/>
              </a:rPr>
              <a:t>Р</a:t>
            </a:r>
            <a:r>
              <a:rPr lang="ru-RU" b="1" dirty="0" smtClean="0">
                <a:latin typeface="+mj-lt"/>
              </a:rPr>
              <a:t>ОФИ</a:t>
            </a:r>
            <a:r>
              <a:rPr lang="ru-RU" b="1" spc="-10" dirty="0" smtClean="0">
                <a:latin typeface="+mj-lt"/>
              </a:rPr>
              <a:t>Л</a:t>
            </a:r>
            <a:r>
              <a:rPr lang="ru-RU" b="1" spc="-55" dirty="0" smtClean="0">
                <a:latin typeface="+mj-lt"/>
              </a:rPr>
              <a:t>А</a:t>
            </a:r>
            <a:r>
              <a:rPr lang="ru-RU" b="1" spc="45" dirty="0" smtClean="0">
                <a:latin typeface="+mj-lt"/>
              </a:rPr>
              <a:t>К</a:t>
            </a:r>
            <a:r>
              <a:rPr lang="ru-RU" b="1" dirty="0" smtClean="0">
                <a:latin typeface="+mj-lt"/>
              </a:rPr>
              <a:t>ТИ</a:t>
            </a:r>
            <a:r>
              <a:rPr lang="ru-RU" b="1" spc="5" dirty="0" smtClean="0">
                <a:latin typeface="+mj-lt"/>
              </a:rPr>
              <a:t>К</a:t>
            </a:r>
            <a:r>
              <a:rPr lang="ru-RU" b="1" dirty="0" smtClean="0">
                <a:latin typeface="+mj-lt"/>
              </a:rPr>
              <a:t>И  КОР</a:t>
            </a:r>
            <a:r>
              <a:rPr lang="ru-RU" b="1" spc="-30" dirty="0" smtClean="0">
                <a:latin typeface="+mj-lt"/>
              </a:rPr>
              <a:t>Р</a:t>
            </a:r>
            <a:r>
              <a:rPr lang="ru-RU" b="1" spc="-5" dirty="0" smtClean="0">
                <a:latin typeface="+mj-lt"/>
              </a:rPr>
              <a:t>УПЦИИ</a:t>
            </a:r>
            <a:br>
              <a:rPr lang="ru-RU" b="1" spc="-5" dirty="0" smtClean="0">
                <a:latin typeface="+mj-lt"/>
              </a:rPr>
            </a:b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(в</a:t>
            </a:r>
            <a:r>
              <a:rPr lang="ru-RU" sz="2000" i="1" spc="-1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1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соответствии</a:t>
            </a:r>
            <a:r>
              <a:rPr lang="ru-RU" sz="2000" i="1" spc="-4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с</a:t>
            </a:r>
            <a:r>
              <a:rPr lang="ru-RU" sz="2000" i="1" spc="-2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Федеральным</a:t>
            </a:r>
            <a:r>
              <a:rPr lang="ru-RU" sz="2000" i="1" spc="-3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законом</a:t>
            </a:r>
            <a:r>
              <a:rPr lang="ru-RU" sz="2000" i="1" spc="-1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от</a:t>
            </a:r>
            <a:r>
              <a:rPr lang="ru-RU" sz="2000" i="1" spc="-1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25.12.2008</a:t>
            </a:r>
            <a:r>
              <a:rPr lang="ru-RU" sz="2000" i="1" spc="-5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№ 273-ФЗ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/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</a:b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«О</a:t>
            </a:r>
            <a:r>
              <a:rPr lang="ru-RU" sz="2000" i="1" spc="-4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противодействии</a:t>
            </a:r>
            <a:r>
              <a:rPr lang="ru-RU" sz="2000" i="1" spc="-6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1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коррупции</a:t>
            </a:r>
            <a:r>
              <a:rPr lang="ru-RU" sz="2000" i="1" spc="-1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»)</a:t>
            </a:r>
            <a:endParaRPr sz="2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0901" y="2090172"/>
            <a:ext cx="1127681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Профилактика коррупции осуществляется путем применения следующих основных мер:</a:t>
            </a:r>
          </a:p>
          <a:p>
            <a:r>
              <a:rPr lang="ru-RU" dirty="0"/>
              <a:t>1) </a:t>
            </a:r>
            <a:r>
              <a:rPr lang="ru-RU" dirty="0" smtClean="0"/>
              <a:t>Формирование </a:t>
            </a:r>
            <a:r>
              <a:rPr lang="ru-RU" dirty="0"/>
              <a:t>в обществе нетерпимости к коррупционному поведению; </a:t>
            </a:r>
          </a:p>
          <a:p>
            <a:r>
              <a:rPr lang="ru-RU" dirty="0"/>
              <a:t>2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Антикоррупционная экспертиза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/>
              <a:t>правовых </a:t>
            </a:r>
            <a:r>
              <a:rPr lang="ru-RU" dirty="0"/>
              <a:t>актов и их проектов;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0901" y="3034422"/>
            <a:ext cx="11276812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3) Предъявление </a:t>
            </a:r>
            <a:r>
              <a:rPr lang="ru-RU" dirty="0"/>
              <a:t>в установленном </a:t>
            </a:r>
            <a:r>
              <a:rPr lang="ru-RU" dirty="0">
                <a:hlinkClick r:id="rId3"/>
              </a:rPr>
              <a:t>законом</a:t>
            </a:r>
            <a:r>
              <a:rPr lang="ru-RU" dirty="0"/>
              <a:t> порядке квалификационных требований к гражданам, претендующим на замещение государственных или муниципальных должностей и должностей государственной или муниципальной службы, а также проверка в установленном </a:t>
            </a:r>
            <a:r>
              <a:rPr lang="ru-RU" dirty="0">
                <a:hlinkClick r:id="rId3"/>
              </a:rPr>
              <a:t>порядке</a:t>
            </a:r>
            <a:r>
              <a:rPr lang="ru-RU" dirty="0"/>
              <a:t> сведений, представляемых указанными гражданами;</a:t>
            </a:r>
          </a:p>
          <a:p>
            <a:r>
              <a:rPr lang="ru-RU" dirty="0"/>
              <a:t>4) </a:t>
            </a:r>
            <a:r>
              <a:rPr lang="ru-RU" dirty="0" smtClean="0"/>
              <a:t>Установление </a:t>
            </a:r>
            <a:r>
              <a:rPr lang="ru-RU" dirty="0"/>
              <a:t>в качестве основания для освобождения от замещаемой должности и (или) увольнения лица, замещающего должность государственной или муниципальной службы, включенную в </a:t>
            </a:r>
            <a:r>
              <a:rPr lang="ru-RU" dirty="0">
                <a:hlinkClick r:id="rId4"/>
              </a:rPr>
              <a:t>перечень</a:t>
            </a:r>
            <a:r>
              <a:rPr lang="ru-RU" dirty="0"/>
              <a:t>, установленный нормативными правовыми актами Российской Федерации, с замещаемой должности государственной или муниципальной службы или для применения в отношении его иных мер юридической ответственности непредставления им сведений либо представления заведомо недостоверных или неполных сведений о своих доходах, расходах, имуществе и обязательствах имущественного характера, а также представления заведомо ложных сведений о доходах, расходах, об имуществе и обязательствах имущественного характера своих супруги (супруга) и несовершеннолетних детей;</a:t>
            </a:r>
          </a:p>
        </p:txBody>
      </p:sp>
    </p:spTree>
    <p:extLst>
      <p:ext uri="{BB962C8B-B14F-4D97-AF65-F5344CB8AC3E}">
        <p14:creationId xmlns:p14="http://schemas.microsoft.com/office/powerpoint/2010/main" val="395154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197" y="287782"/>
            <a:ext cx="5639004" cy="289823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8" name="object 3"/>
          <p:cNvSpPr txBox="1">
            <a:spLocks noGrp="1"/>
          </p:cNvSpPr>
          <p:nvPr>
            <p:ph type="title"/>
          </p:nvPr>
        </p:nvSpPr>
        <p:spPr>
          <a:xfrm>
            <a:off x="533400" y="762000"/>
            <a:ext cx="11272946" cy="1089401"/>
          </a:xfrm>
          <a:prstGeom prst="rect">
            <a:avLst/>
          </a:prstGeom>
          <a:solidFill>
            <a:srgbClr val="EC7C30"/>
          </a:solidFill>
          <a:ln w="12192">
            <a:solidFill>
              <a:srgbClr val="AD5A2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lang="ru-RU" b="1" dirty="0">
                <a:latin typeface="+mj-lt"/>
              </a:rPr>
              <a:t>ОС</a:t>
            </a:r>
            <a:r>
              <a:rPr lang="ru-RU" b="1" spc="-10" dirty="0">
                <a:latin typeface="+mj-lt"/>
              </a:rPr>
              <a:t>Н</a:t>
            </a:r>
            <a:r>
              <a:rPr lang="ru-RU" b="1" dirty="0">
                <a:latin typeface="+mj-lt"/>
              </a:rPr>
              <a:t>ОВ</a:t>
            </a:r>
            <a:r>
              <a:rPr lang="ru-RU" b="1" spc="-10" dirty="0">
                <a:latin typeface="+mj-lt"/>
              </a:rPr>
              <a:t>Н</a:t>
            </a:r>
            <a:r>
              <a:rPr lang="ru-RU" b="1" dirty="0">
                <a:latin typeface="+mj-lt"/>
              </a:rPr>
              <a:t>ЫЕ	</a:t>
            </a:r>
            <a:r>
              <a:rPr lang="ru-RU" b="1" dirty="0" smtClean="0">
                <a:latin typeface="+mj-lt"/>
              </a:rPr>
              <a:t> МЕРЫ </a:t>
            </a:r>
            <a:r>
              <a:rPr lang="ru-RU" b="1" spc="-15" dirty="0" smtClean="0">
                <a:latin typeface="+mj-lt"/>
              </a:rPr>
              <a:t> </a:t>
            </a:r>
            <a:r>
              <a:rPr lang="ru-RU" b="1" dirty="0" smtClean="0">
                <a:latin typeface="+mj-lt"/>
              </a:rPr>
              <a:t>П</a:t>
            </a:r>
            <a:r>
              <a:rPr lang="ru-RU" b="1" spc="-25" dirty="0" smtClean="0">
                <a:latin typeface="+mj-lt"/>
              </a:rPr>
              <a:t>Р</a:t>
            </a:r>
            <a:r>
              <a:rPr lang="ru-RU" b="1" dirty="0" smtClean="0">
                <a:latin typeface="+mj-lt"/>
              </a:rPr>
              <a:t>ОФИ</a:t>
            </a:r>
            <a:r>
              <a:rPr lang="ru-RU" b="1" spc="-10" dirty="0" smtClean="0">
                <a:latin typeface="+mj-lt"/>
              </a:rPr>
              <a:t>Л</a:t>
            </a:r>
            <a:r>
              <a:rPr lang="ru-RU" b="1" spc="-55" dirty="0" smtClean="0">
                <a:latin typeface="+mj-lt"/>
              </a:rPr>
              <a:t>А</a:t>
            </a:r>
            <a:r>
              <a:rPr lang="ru-RU" b="1" spc="45" dirty="0" smtClean="0">
                <a:latin typeface="+mj-lt"/>
              </a:rPr>
              <a:t>К</a:t>
            </a:r>
            <a:r>
              <a:rPr lang="ru-RU" b="1" dirty="0" smtClean="0">
                <a:latin typeface="+mj-lt"/>
              </a:rPr>
              <a:t>ТИ</a:t>
            </a:r>
            <a:r>
              <a:rPr lang="ru-RU" b="1" spc="5" dirty="0" smtClean="0">
                <a:latin typeface="+mj-lt"/>
              </a:rPr>
              <a:t>К</a:t>
            </a:r>
            <a:r>
              <a:rPr lang="ru-RU" b="1" dirty="0" smtClean="0">
                <a:latin typeface="+mj-lt"/>
              </a:rPr>
              <a:t>И  КОР</a:t>
            </a:r>
            <a:r>
              <a:rPr lang="ru-RU" b="1" spc="-30" dirty="0" smtClean="0">
                <a:latin typeface="+mj-lt"/>
              </a:rPr>
              <a:t>Р</a:t>
            </a:r>
            <a:r>
              <a:rPr lang="ru-RU" b="1" spc="-5" dirty="0" smtClean="0">
                <a:latin typeface="+mj-lt"/>
              </a:rPr>
              <a:t>УПЦИИ</a:t>
            </a:r>
            <a:br>
              <a:rPr lang="ru-RU" b="1" spc="-5" dirty="0" smtClean="0">
                <a:latin typeface="+mj-lt"/>
              </a:rPr>
            </a:b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(в</a:t>
            </a:r>
            <a:r>
              <a:rPr lang="ru-RU" sz="2000" i="1" spc="-1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1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соответствии</a:t>
            </a:r>
            <a:r>
              <a:rPr lang="ru-RU" sz="2000" i="1" spc="-4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с</a:t>
            </a:r>
            <a:r>
              <a:rPr lang="ru-RU" sz="2000" i="1" spc="-2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Федеральным</a:t>
            </a:r>
            <a:r>
              <a:rPr lang="ru-RU" sz="2000" i="1" spc="-3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законом</a:t>
            </a:r>
            <a:r>
              <a:rPr lang="ru-RU" sz="2000" i="1" spc="-1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от</a:t>
            </a:r>
            <a:r>
              <a:rPr lang="ru-RU" sz="2000" i="1" spc="-1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25.12.2008</a:t>
            </a:r>
            <a:r>
              <a:rPr lang="ru-RU" sz="2000" i="1" spc="-5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№ 273-ФЗ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/>
            </a:r>
            <a:br>
              <a:rPr lang="ru-RU" sz="200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</a:b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«О</a:t>
            </a:r>
            <a:r>
              <a:rPr lang="ru-RU" sz="2000" i="1" spc="-4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противодействии</a:t>
            </a:r>
            <a:r>
              <a:rPr lang="ru-RU" sz="2000" i="1" spc="-65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 </a:t>
            </a:r>
            <a:r>
              <a:rPr lang="ru-RU" sz="2000" i="1" spc="-10" dirty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коррупции</a:t>
            </a:r>
            <a:r>
              <a:rPr lang="ru-RU" sz="2000" i="1" spc="-10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Arial"/>
              </a:rPr>
              <a:t>»)</a:t>
            </a:r>
            <a:endParaRPr sz="20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2286000"/>
            <a:ext cx="11353800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/>
              <a:t>5) </a:t>
            </a:r>
            <a:r>
              <a:rPr lang="ru-RU" dirty="0" smtClean="0"/>
              <a:t>Внедрение </a:t>
            </a:r>
            <a:r>
              <a:rPr lang="ru-RU" dirty="0"/>
              <a:t>в практику кадровой работы федеральных органов государственной власти, органов государственной власти субъектов Российской Федерации, органов местного самоуправления правила, в соответствии с которым длительное, безупречное и эффективное исполнение государственным или муниципальным служащим своих должностных обязанностей должно в обязательном порядке учитываться при назначении его на вышестоящую должность, присвоении ему воинского или специального звания, классного чина, дипломатического ранга или при его поощрении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dirty="0"/>
              <a:t>6) </a:t>
            </a:r>
            <a:r>
              <a:rPr lang="ru-RU" dirty="0" smtClean="0"/>
              <a:t>Развитие </a:t>
            </a:r>
            <a:r>
              <a:rPr lang="ru-RU" dirty="0"/>
              <a:t>институтов общественного и парламентского контроля за соблюдением законодательства Российской Федерации о противодействии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val="7612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600" y="1143000"/>
            <a:ext cx="11698478" cy="8788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object 2"/>
          <p:cNvSpPr txBox="1"/>
          <p:nvPr/>
        </p:nvSpPr>
        <p:spPr>
          <a:xfrm>
            <a:off x="914197" y="287782"/>
            <a:ext cx="5715204" cy="2898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5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1066800"/>
            <a:ext cx="11734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197" y="287782"/>
            <a:ext cx="5943804" cy="2898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8146" y="728675"/>
            <a:ext cx="10568054" cy="704088"/>
          </a:xfrm>
          <a:prstGeom prst="rect">
            <a:avLst/>
          </a:prstGeom>
        </p:spPr>
      </p:pic>
      <p:sp>
        <p:nvSpPr>
          <p:cNvPr id="27" name="Заголовок 26"/>
          <p:cNvSpPr>
            <a:spLocks noGrp="1"/>
          </p:cNvSpPr>
          <p:nvPr>
            <p:ph type="title"/>
          </p:nvPr>
        </p:nvSpPr>
        <p:spPr>
          <a:xfrm>
            <a:off x="2590800" y="649832"/>
            <a:ext cx="7239000" cy="861774"/>
          </a:xfrm>
        </p:spPr>
        <p:txBody>
          <a:bodyPr/>
          <a:lstStyle/>
          <a:p>
            <a:r>
              <a:rPr lang="ru-RU" dirty="0" smtClean="0"/>
              <a:t>В соответствии с Федеральным законом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Bahnschrift SemiBold" panose="020B0502040204020203" pitchFamily="34" charset="0"/>
              </a:rPr>
              <a:t>«О противодействии коррупции» № 273-ФЗ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219200" y="2057400"/>
            <a:ext cx="9982200" cy="33214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lang="ru-RU" b="1" u="heavy" spc="-10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под</a:t>
            </a:r>
            <a:r>
              <a:rPr lang="ru-RU" b="1" u="heavy" spc="-30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 </a:t>
            </a:r>
            <a:r>
              <a:rPr lang="ru-RU" b="1" u="heavy" spc="-10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коррупцией</a:t>
            </a:r>
            <a:r>
              <a:rPr lang="ru-RU" b="1" u="heavy" spc="10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 </a:t>
            </a:r>
            <a:r>
              <a:rPr lang="ru-RU" b="1" u="heavy" spc="-15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Arial"/>
                <a:cs typeface="Arial"/>
              </a:rPr>
              <a:t>понимаются:</a:t>
            </a:r>
            <a:endParaRPr lang="ru-RU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434"/>
              </a:spcBef>
              <a:buChar char="•"/>
              <a:tabLst>
                <a:tab pos="410845" algn="l"/>
              </a:tabLst>
            </a:pPr>
            <a:r>
              <a:rPr lang="ru-RU" spc="-5" dirty="0">
                <a:solidFill>
                  <a:srgbClr val="244060"/>
                </a:solidFill>
                <a:latin typeface="Microsoft Sans Serif"/>
                <a:cs typeface="Microsoft Sans Serif"/>
              </a:rPr>
              <a:t>а)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злоупотребление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служебным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положением, дача </a:t>
            </a:r>
            <a:r>
              <a:rPr lang="ru-RU" spc="-35" dirty="0">
                <a:solidFill>
                  <a:srgbClr val="244060"/>
                </a:solidFill>
                <a:latin typeface="Microsoft Sans Serif"/>
                <a:cs typeface="Microsoft Sans Serif"/>
              </a:rPr>
              <a:t>взятки,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получение 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35" dirty="0">
                <a:solidFill>
                  <a:srgbClr val="244060"/>
                </a:solidFill>
                <a:latin typeface="Microsoft Sans Serif"/>
                <a:cs typeface="Microsoft Sans Serif"/>
              </a:rPr>
              <a:t>взятки,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злоупотребление полномочиями, </a:t>
            </a:r>
            <a:r>
              <a:rPr lang="ru-RU" spc="-35" dirty="0">
                <a:solidFill>
                  <a:srgbClr val="244060"/>
                </a:solidFill>
                <a:latin typeface="Microsoft Sans Serif"/>
                <a:cs typeface="Microsoft Sans Serif"/>
              </a:rPr>
              <a:t>коммерческий подкуп </a:t>
            </a:r>
            <a:r>
              <a:rPr lang="ru-RU" spc="5" dirty="0">
                <a:solidFill>
                  <a:srgbClr val="244060"/>
                </a:solidFill>
                <a:latin typeface="Microsoft Sans Serif"/>
                <a:cs typeface="Microsoft Sans Serif"/>
              </a:rPr>
              <a:t>либо </a:t>
            </a:r>
            <a:r>
              <a:rPr lang="ru-RU" u="heavy" spc="-5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Microsoft Sans Serif"/>
                <a:cs typeface="Microsoft Sans Serif"/>
              </a:rPr>
              <a:t>иное </a:t>
            </a:r>
            <a:r>
              <a:rPr lang="ru-RU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u="heavy" spc="-30" dirty="0">
                <a:solidFill>
                  <a:srgbClr val="244060"/>
                </a:solidFill>
                <a:uFill>
                  <a:solidFill>
                    <a:srgbClr val="244060"/>
                  </a:solidFill>
                </a:uFill>
                <a:latin typeface="Microsoft Sans Serif"/>
                <a:cs typeface="Microsoft Sans Serif"/>
              </a:rPr>
              <a:t>незаконное</a:t>
            </a:r>
            <a:r>
              <a:rPr lang="ru-RU" spc="-2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использование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30" dirty="0">
                <a:solidFill>
                  <a:srgbClr val="244060"/>
                </a:solidFill>
                <a:latin typeface="Microsoft Sans Serif"/>
                <a:cs typeface="Microsoft Sans Serif"/>
              </a:rPr>
              <a:t>физическим</a:t>
            </a:r>
            <a:r>
              <a:rPr lang="ru-RU" spc="-2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лицом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своего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должностного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положения </a:t>
            </a:r>
            <a:r>
              <a:rPr lang="ru-RU" spc="-30" dirty="0">
                <a:solidFill>
                  <a:srgbClr val="244060"/>
                </a:solidFill>
                <a:latin typeface="Microsoft Sans Serif"/>
                <a:cs typeface="Microsoft Sans Serif"/>
              </a:rPr>
              <a:t>вопреки </a:t>
            </a:r>
            <a:r>
              <a:rPr lang="ru-RU" spc="-35" dirty="0">
                <a:solidFill>
                  <a:srgbClr val="244060"/>
                </a:solidFill>
                <a:latin typeface="Microsoft Sans Serif"/>
                <a:cs typeface="Microsoft Sans Serif"/>
              </a:rPr>
              <a:t>законным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интересам 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общества </a:t>
            </a:r>
            <a:r>
              <a:rPr lang="ru-RU" spc="-5" dirty="0">
                <a:solidFill>
                  <a:srgbClr val="244060"/>
                </a:solidFill>
                <a:latin typeface="Microsoft Sans Serif"/>
                <a:cs typeface="Microsoft Sans Serif"/>
              </a:rPr>
              <a:t>и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государства </a:t>
            </a:r>
            <a:r>
              <a:rPr lang="ru-RU" dirty="0">
                <a:solidFill>
                  <a:srgbClr val="244060"/>
                </a:solidFill>
                <a:latin typeface="Microsoft Sans Serif"/>
                <a:cs typeface="Microsoft Sans Serif"/>
              </a:rPr>
              <a:t>в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целях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получения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выгоды </a:t>
            </a:r>
            <a:r>
              <a:rPr lang="ru-RU" dirty="0">
                <a:solidFill>
                  <a:srgbClr val="244060"/>
                </a:solidFill>
                <a:latin typeface="Microsoft Sans Serif"/>
                <a:cs typeface="Microsoft Sans Serif"/>
              </a:rPr>
              <a:t>в </a:t>
            </a:r>
            <a:r>
              <a:rPr lang="ru-RU" spc="-5" dirty="0">
                <a:solidFill>
                  <a:srgbClr val="244060"/>
                </a:solidFill>
                <a:latin typeface="Microsoft Sans Serif"/>
                <a:cs typeface="Microsoft Sans Serif"/>
              </a:rPr>
              <a:t>виде </a:t>
            </a:r>
            <a:r>
              <a:rPr lang="ru-RU" spc="-50" dirty="0">
                <a:solidFill>
                  <a:srgbClr val="244060"/>
                </a:solidFill>
                <a:latin typeface="Microsoft Sans Serif"/>
                <a:cs typeface="Microsoft Sans Serif"/>
              </a:rPr>
              <a:t>денег,</a:t>
            </a:r>
            <a:r>
              <a:rPr lang="ru-RU" spc="-4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ценностей,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иного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имущества </a:t>
            </a:r>
            <a:r>
              <a:rPr lang="ru-RU" spc="5" dirty="0">
                <a:solidFill>
                  <a:srgbClr val="244060"/>
                </a:solidFill>
                <a:latin typeface="Microsoft Sans Serif"/>
                <a:cs typeface="Microsoft Sans Serif"/>
              </a:rPr>
              <a:t>или 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услуг </a:t>
            </a:r>
            <a:r>
              <a:rPr lang="ru-RU" spc="-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имущественного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характера, </a:t>
            </a:r>
            <a:r>
              <a:rPr lang="ru-RU" spc="-5" dirty="0">
                <a:solidFill>
                  <a:srgbClr val="244060"/>
                </a:solidFill>
                <a:latin typeface="Microsoft Sans Serif"/>
                <a:cs typeface="Microsoft Sans Serif"/>
              </a:rPr>
              <a:t>иных 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имущественных прав </a:t>
            </a:r>
            <a:r>
              <a:rPr lang="ru-RU" spc="10" dirty="0">
                <a:solidFill>
                  <a:srgbClr val="244060"/>
                </a:solidFill>
                <a:latin typeface="Microsoft Sans Serif"/>
                <a:cs typeface="Microsoft Sans Serif"/>
              </a:rPr>
              <a:t>для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себя </a:t>
            </a:r>
            <a:r>
              <a:rPr lang="ru-RU" spc="5" dirty="0">
                <a:solidFill>
                  <a:srgbClr val="244060"/>
                </a:solidFill>
                <a:latin typeface="Microsoft Sans Serif"/>
                <a:cs typeface="Microsoft Sans Serif"/>
              </a:rPr>
              <a:t>или </a:t>
            </a:r>
            <a:r>
              <a:rPr lang="ru-RU" spc="10" dirty="0">
                <a:solidFill>
                  <a:srgbClr val="244060"/>
                </a:solidFill>
                <a:latin typeface="Microsoft Sans Serif"/>
                <a:cs typeface="Microsoft Sans Serif"/>
              </a:rPr>
              <a:t>для </a:t>
            </a:r>
            <a:r>
              <a:rPr lang="ru-RU" spc="1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третьих </a:t>
            </a:r>
            <a:r>
              <a:rPr lang="ru-RU" spc="5" dirty="0">
                <a:solidFill>
                  <a:srgbClr val="244060"/>
                </a:solidFill>
                <a:latin typeface="Microsoft Sans Serif"/>
                <a:cs typeface="Microsoft Sans Serif"/>
              </a:rPr>
              <a:t>лиц </a:t>
            </a:r>
            <a:r>
              <a:rPr lang="ru-RU" dirty="0">
                <a:solidFill>
                  <a:srgbClr val="244060"/>
                </a:solidFill>
                <a:latin typeface="Microsoft Sans Serif"/>
                <a:cs typeface="Microsoft Sans Serif"/>
              </a:rPr>
              <a:t>либо </a:t>
            </a:r>
            <a:r>
              <a:rPr lang="ru-RU" spc="-30" dirty="0">
                <a:solidFill>
                  <a:srgbClr val="244060"/>
                </a:solidFill>
                <a:latin typeface="Microsoft Sans Serif"/>
                <a:cs typeface="Microsoft Sans Serif"/>
              </a:rPr>
              <a:t>незаконное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предоставление </a:t>
            </a:r>
            <a:r>
              <a:rPr lang="ru-RU" spc="-25" dirty="0">
                <a:solidFill>
                  <a:srgbClr val="244060"/>
                </a:solidFill>
                <a:latin typeface="Microsoft Sans Serif"/>
                <a:cs typeface="Microsoft Sans Serif"/>
              </a:rPr>
              <a:t>такой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выгоды </a:t>
            </a:r>
            <a:r>
              <a:rPr lang="ru-RU" spc="-25" dirty="0">
                <a:solidFill>
                  <a:srgbClr val="244060"/>
                </a:solidFill>
                <a:latin typeface="Microsoft Sans Serif"/>
                <a:cs typeface="Microsoft Sans Serif"/>
              </a:rPr>
              <a:t>указанному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dirty="0">
                <a:solidFill>
                  <a:srgbClr val="244060"/>
                </a:solidFill>
                <a:latin typeface="Microsoft Sans Serif"/>
                <a:cs typeface="Microsoft Sans Serif"/>
              </a:rPr>
              <a:t>лицу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другими</a:t>
            </a:r>
            <a:r>
              <a:rPr lang="ru-RU" spc="4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25" dirty="0">
                <a:solidFill>
                  <a:srgbClr val="244060"/>
                </a:solidFill>
                <a:latin typeface="Microsoft Sans Serif"/>
                <a:cs typeface="Microsoft Sans Serif"/>
              </a:rPr>
              <a:t>физическими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5" dirty="0">
                <a:solidFill>
                  <a:srgbClr val="244060"/>
                </a:solidFill>
                <a:latin typeface="Microsoft Sans Serif"/>
                <a:cs typeface="Microsoft Sans Serif"/>
              </a:rPr>
              <a:t>лицами;</a:t>
            </a:r>
            <a:endParaRPr lang="ru-RU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244060"/>
              </a:buClr>
              <a:buFont typeface="Microsoft Sans Serif"/>
              <a:buChar char="•"/>
            </a:pPr>
            <a:endParaRPr lang="ru-RU" sz="2650" dirty="0">
              <a:latin typeface="Microsoft Sans Serif"/>
              <a:cs typeface="Microsoft Sans Serif"/>
            </a:endParaRPr>
          </a:p>
          <a:p>
            <a:pPr marL="12700" marR="7620" algn="just">
              <a:lnSpc>
                <a:spcPct val="100000"/>
              </a:lnSpc>
              <a:buChar char="•"/>
              <a:tabLst>
                <a:tab pos="410845" algn="l"/>
              </a:tabLst>
            </a:pPr>
            <a:r>
              <a:rPr lang="ru-RU" spc="-5" dirty="0">
                <a:solidFill>
                  <a:srgbClr val="244060"/>
                </a:solidFill>
                <a:latin typeface="Microsoft Sans Serif"/>
                <a:cs typeface="Microsoft Sans Serif"/>
              </a:rPr>
              <a:t>б) совершение 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деяний, </a:t>
            </a:r>
            <a:r>
              <a:rPr lang="ru-RU" spc="-25" dirty="0">
                <a:solidFill>
                  <a:srgbClr val="244060"/>
                </a:solidFill>
                <a:latin typeface="Microsoft Sans Serif"/>
                <a:cs typeface="Microsoft Sans Serif"/>
              </a:rPr>
              <a:t>указанных </a:t>
            </a:r>
            <a:r>
              <a:rPr lang="ru-RU" dirty="0">
                <a:solidFill>
                  <a:srgbClr val="244060"/>
                </a:solidFill>
                <a:latin typeface="Microsoft Sans Serif"/>
                <a:cs typeface="Microsoft Sans Serif"/>
              </a:rPr>
              <a:t>в </a:t>
            </a:r>
            <a:r>
              <a:rPr lang="ru-RU" spc="-30" dirty="0">
                <a:solidFill>
                  <a:srgbClr val="244060"/>
                </a:solidFill>
                <a:latin typeface="Microsoft Sans Serif"/>
                <a:cs typeface="Microsoft Sans Serif"/>
              </a:rPr>
              <a:t>подпункте</a:t>
            </a:r>
            <a:r>
              <a:rPr lang="ru-RU" spc="41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5" dirty="0">
                <a:solidFill>
                  <a:srgbClr val="244060"/>
                </a:solidFill>
                <a:latin typeface="Microsoft Sans Serif"/>
                <a:cs typeface="Microsoft Sans Serif"/>
              </a:rPr>
              <a:t>"а"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настоящего </a:t>
            </a:r>
            <a:r>
              <a:rPr lang="ru-RU" spc="-25" dirty="0">
                <a:solidFill>
                  <a:srgbClr val="244060"/>
                </a:solidFill>
                <a:latin typeface="Microsoft Sans Serif"/>
                <a:cs typeface="Microsoft Sans Serif"/>
              </a:rPr>
              <a:t>пункта,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25" dirty="0">
                <a:solidFill>
                  <a:srgbClr val="244060"/>
                </a:solidFill>
                <a:latin typeface="Microsoft Sans Serif"/>
                <a:cs typeface="Microsoft Sans Serif"/>
              </a:rPr>
              <a:t>от</a:t>
            </a:r>
            <a:r>
              <a:rPr lang="ru-RU" spc="1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15" dirty="0">
                <a:solidFill>
                  <a:srgbClr val="244060"/>
                </a:solidFill>
                <a:latin typeface="Microsoft Sans Serif"/>
                <a:cs typeface="Microsoft Sans Serif"/>
              </a:rPr>
              <a:t>имени</a:t>
            </a:r>
            <a:r>
              <a:rPr lang="ru-RU" spc="30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5" dirty="0">
                <a:solidFill>
                  <a:srgbClr val="244060"/>
                </a:solidFill>
                <a:latin typeface="Microsoft Sans Serif"/>
                <a:cs typeface="Microsoft Sans Serif"/>
              </a:rPr>
              <a:t>или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dirty="0">
                <a:solidFill>
                  <a:srgbClr val="244060"/>
                </a:solidFill>
                <a:latin typeface="Microsoft Sans Serif"/>
                <a:cs typeface="Microsoft Sans Serif"/>
              </a:rPr>
              <a:t>в</a:t>
            </a:r>
            <a:r>
              <a:rPr lang="ru-RU" spc="2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10" dirty="0">
                <a:solidFill>
                  <a:srgbClr val="244060"/>
                </a:solidFill>
                <a:latin typeface="Microsoft Sans Serif"/>
                <a:cs typeface="Microsoft Sans Serif"/>
              </a:rPr>
              <a:t>интересах</a:t>
            </a:r>
            <a:r>
              <a:rPr lang="ru-RU" spc="3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spc="-20" dirty="0">
                <a:solidFill>
                  <a:srgbClr val="244060"/>
                </a:solidFill>
                <a:latin typeface="Microsoft Sans Serif"/>
                <a:cs typeface="Microsoft Sans Serif"/>
              </a:rPr>
              <a:t>юридического</a:t>
            </a:r>
            <a:r>
              <a:rPr lang="ru-RU" spc="5" dirty="0">
                <a:solidFill>
                  <a:srgbClr val="244060"/>
                </a:solidFill>
                <a:latin typeface="Microsoft Sans Serif"/>
                <a:cs typeface="Microsoft Sans Serif"/>
              </a:rPr>
              <a:t> </a:t>
            </a:r>
            <a:r>
              <a:rPr lang="ru-RU" dirty="0">
                <a:solidFill>
                  <a:srgbClr val="244060"/>
                </a:solidFill>
                <a:latin typeface="Microsoft Sans Serif"/>
                <a:cs typeface="Microsoft Sans Serif"/>
              </a:rPr>
              <a:t>лица.</a:t>
            </a:r>
            <a:endParaRPr lang="ru-RU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810001" y="762000"/>
            <a:ext cx="3886200" cy="1158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40" name="object 18"/>
          <p:cNvGrpSpPr/>
          <p:nvPr/>
        </p:nvGrpSpPr>
        <p:grpSpPr>
          <a:xfrm>
            <a:off x="8686800" y="2971546"/>
            <a:ext cx="2493010" cy="2585720"/>
            <a:chOff x="6227064" y="2613660"/>
            <a:chExt cx="2493010" cy="2585720"/>
          </a:xfrm>
        </p:grpSpPr>
        <p:pic>
          <p:nvPicPr>
            <p:cNvPr id="41" name="object 1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27064" y="2613660"/>
              <a:ext cx="2492501" cy="2585466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42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7792" y="2892564"/>
              <a:ext cx="1593342" cy="493001"/>
            </a:xfrm>
            <a:prstGeom prst="rect">
              <a:avLst/>
            </a:prstGeom>
          </p:spPr>
        </p:pic>
        <p:pic>
          <p:nvPicPr>
            <p:cNvPr id="43" name="object 2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25412" y="3154692"/>
              <a:ext cx="1579626" cy="493001"/>
            </a:xfrm>
            <a:prstGeom prst="rect">
              <a:avLst/>
            </a:prstGeom>
          </p:spPr>
        </p:pic>
        <p:pic>
          <p:nvPicPr>
            <p:cNvPr id="44" name="object 2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09816" y="3418344"/>
              <a:ext cx="1078229" cy="493001"/>
            </a:xfrm>
            <a:prstGeom prst="rect">
              <a:avLst/>
            </a:prstGeom>
          </p:spPr>
        </p:pic>
      </p:grpSp>
      <p:grpSp>
        <p:nvGrpSpPr>
          <p:cNvPr id="35" name="object 13"/>
          <p:cNvGrpSpPr/>
          <p:nvPr/>
        </p:nvGrpSpPr>
        <p:grpSpPr>
          <a:xfrm>
            <a:off x="4708525" y="2971800"/>
            <a:ext cx="2493010" cy="2585720"/>
            <a:chOff x="3429000" y="2631948"/>
            <a:chExt cx="2493010" cy="2585720"/>
          </a:xfrm>
        </p:grpSpPr>
        <p:pic>
          <p:nvPicPr>
            <p:cNvPr id="36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29000" y="2631948"/>
              <a:ext cx="2492502" cy="2585466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7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052316" y="3041904"/>
              <a:ext cx="1331214" cy="491489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8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902963" y="3304032"/>
              <a:ext cx="1501902" cy="491489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33" name="Рисунок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7094" y="2895600"/>
            <a:ext cx="2487384" cy="25849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object 8"/>
          <p:cNvSpPr txBox="1"/>
          <p:nvPr/>
        </p:nvSpPr>
        <p:spPr>
          <a:xfrm>
            <a:off x="5639561" y="1749044"/>
            <a:ext cx="8947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99591" y="93273"/>
            <a:ext cx="6781800" cy="304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Государственный архив Российской Федерации</a:t>
            </a:r>
            <a:endParaRPr lang="ru-RU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78371" y="1057735"/>
            <a:ext cx="2753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-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Виды</a:t>
            </a:r>
            <a:r>
              <a:rPr kumimoji="0" lang="ru-RU" sz="2400" b="1" i="0" u="none" strike="noStrike" kern="0" cap="none" spc="-6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2400" b="1" i="0" u="none" strike="noStrike" kern="0" cap="none" spc="-1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коррупции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object 12"/>
          <p:cNvSpPr txBox="1"/>
          <p:nvPr/>
        </p:nvSpPr>
        <p:spPr>
          <a:xfrm>
            <a:off x="708761" y="3352800"/>
            <a:ext cx="1924050" cy="16141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76225" marR="264795" indent="184150">
              <a:lnSpc>
                <a:spcPct val="95900"/>
              </a:lnSpc>
              <a:spcBef>
                <a:spcPts val="185"/>
              </a:spcBef>
            </a:pP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Бытовая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коррупция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</a:t>
            </a:r>
            <a:r>
              <a:rPr sz="18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р</a:t>
            </a:r>
            <a:r>
              <a:rPr sz="18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8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ж</a:t>
            </a:r>
            <a:r>
              <a:rPr sz="18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д</a:t>
            </a:r>
            <a:r>
              <a:rPr sz="1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а</a:t>
            </a:r>
            <a:r>
              <a:rPr sz="1800" spc="-70" dirty="0">
                <a:solidFill>
                  <a:srgbClr val="FFFFFF"/>
                </a:solidFill>
                <a:latin typeface="Microsoft Sans Serif"/>
                <a:cs typeface="Microsoft Sans Serif"/>
              </a:rPr>
              <a:t>е</a:t>
            </a:r>
            <a:r>
              <a:rPr sz="18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т</a:t>
            </a:r>
            <a:r>
              <a:rPr sz="1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ся</a:t>
            </a:r>
            <a:endParaRPr sz="1800" dirty="0">
              <a:latin typeface="Microsoft Sans Serif"/>
              <a:cs typeface="Microsoft Sans Serif"/>
            </a:endParaRPr>
          </a:p>
          <a:p>
            <a:pPr marL="36830" indent="-24765">
              <a:lnSpc>
                <a:spcPts val="2020"/>
              </a:lnSpc>
            </a:pPr>
            <a:r>
              <a:rPr sz="18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взаимодействием</a:t>
            </a:r>
            <a:endParaRPr sz="1800" dirty="0">
              <a:latin typeface="Microsoft Sans Serif"/>
              <a:cs typeface="Microsoft Sans Serif"/>
            </a:endParaRPr>
          </a:p>
          <a:p>
            <a:pPr marL="53340" marR="29209" indent="-17145">
              <a:lnSpc>
                <a:spcPts val="2060"/>
              </a:lnSpc>
              <a:spcBef>
                <a:spcPts val="110"/>
              </a:spcBef>
            </a:pPr>
            <a:r>
              <a:rPr sz="1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рядовых</a:t>
            </a:r>
            <a:r>
              <a:rPr sz="18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граждан </a:t>
            </a:r>
            <a:r>
              <a:rPr sz="1800" spc="-459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органов</a:t>
            </a:r>
            <a:r>
              <a:rPr sz="18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власти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34" name="object 17"/>
          <p:cNvSpPr txBox="1"/>
          <p:nvPr/>
        </p:nvSpPr>
        <p:spPr>
          <a:xfrm>
            <a:off x="5023231" y="3425299"/>
            <a:ext cx="1863089" cy="1614170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295910" marR="352425" indent="64135" algn="ctr">
              <a:lnSpc>
                <a:spcPct val="95800"/>
              </a:lnSpc>
              <a:spcBef>
                <a:spcPts val="190"/>
              </a:spcBef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Деловая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ор</a:t>
            </a:r>
            <a:r>
              <a:rPr sz="1800" b="1" spc="-2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пц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я  </a:t>
            </a:r>
            <a:r>
              <a:rPr sz="18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возникает </a:t>
            </a:r>
            <a:r>
              <a:rPr sz="18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при</a:t>
            </a:r>
            <a:endParaRPr sz="1800" dirty="0">
              <a:latin typeface="Microsoft Sans Serif"/>
              <a:cs typeface="Microsoft Sans Serif"/>
            </a:endParaRPr>
          </a:p>
          <a:p>
            <a:pPr marL="12700" marR="5080" indent="46990">
              <a:lnSpc>
                <a:spcPts val="2060"/>
              </a:lnSpc>
              <a:spcBef>
                <a:spcPts val="65"/>
              </a:spcBef>
            </a:pPr>
            <a:r>
              <a:rPr sz="18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взаимодействии </a:t>
            </a:r>
            <a:r>
              <a:rPr sz="1800" spc="-46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власти</a:t>
            </a:r>
            <a:r>
              <a:rPr sz="18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18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бизнеса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39" name="object 23"/>
          <p:cNvSpPr txBox="1"/>
          <p:nvPr/>
        </p:nvSpPr>
        <p:spPr>
          <a:xfrm>
            <a:off x="9093643" y="3293536"/>
            <a:ext cx="1630045" cy="1877695"/>
          </a:xfrm>
          <a:prstGeom prst="rect">
            <a:avLst/>
          </a:prstGeom>
        </p:spPr>
        <p:txBody>
          <a:bodyPr vert="horz" wrap="square" lIns="0" tIns="24130" rIns="0" bIns="0" rtlCol="0">
            <a:spAutoFit/>
          </a:bodyPr>
          <a:lstStyle/>
          <a:p>
            <a:pPr marL="194945" marR="191135" algn="ctr">
              <a:lnSpc>
                <a:spcPct val="95700"/>
              </a:lnSpc>
              <a:spcBef>
                <a:spcPts val="190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Ко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800" b="1" spc="-20" dirty="0">
                <a:solidFill>
                  <a:srgbClr val="FFFFFF"/>
                </a:solidFill>
                <a:latin typeface="Arial"/>
                <a:cs typeface="Arial"/>
              </a:rPr>
              <a:t>ру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пция 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верховной </a:t>
            </a:r>
            <a:r>
              <a:rPr sz="1800" b="1" spc="-4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власти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относится</a:t>
            </a:r>
            <a:r>
              <a:rPr sz="18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FFFFFF"/>
                </a:solidFill>
                <a:latin typeface="Microsoft Sans Serif"/>
                <a:cs typeface="Microsoft Sans Serif"/>
              </a:rPr>
              <a:t>к</a:t>
            </a:r>
            <a:endParaRPr sz="1800" dirty="0">
              <a:latin typeface="Microsoft Sans Serif"/>
              <a:cs typeface="Microsoft Sans Serif"/>
            </a:endParaRPr>
          </a:p>
          <a:p>
            <a:pPr marL="30480" marR="5080" indent="-18415" algn="just">
              <a:lnSpc>
                <a:spcPct val="95800"/>
              </a:lnSpc>
              <a:spcBef>
                <a:spcPts val="10"/>
              </a:spcBef>
            </a:pPr>
            <a:r>
              <a:rPr sz="18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п</a:t>
            </a:r>
            <a:r>
              <a:rPr sz="1800" spc="-60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8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л</a:t>
            </a:r>
            <a:r>
              <a:rPr sz="1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ит</a:t>
            </a:r>
            <a:r>
              <a:rPr sz="18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ичес</a:t>
            </a:r>
            <a:r>
              <a:rPr sz="1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к</a:t>
            </a:r>
            <a:r>
              <a:rPr sz="18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о</a:t>
            </a:r>
            <a:r>
              <a:rPr sz="18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м</a:t>
            </a:r>
            <a:r>
              <a:rPr sz="1800" dirty="0">
                <a:solidFill>
                  <a:srgbClr val="FFFFFF"/>
                </a:solidFill>
                <a:latin typeface="Microsoft Sans Serif"/>
                <a:cs typeface="Microsoft Sans Serif"/>
              </a:rPr>
              <a:t>у  </a:t>
            </a:r>
            <a:r>
              <a:rPr sz="18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руководству </a:t>
            </a:r>
            <a:r>
              <a:rPr sz="18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и </a:t>
            </a:r>
            <a:r>
              <a:rPr sz="18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высшим</a:t>
            </a:r>
            <a:r>
              <a:rPr sz="1800" spc="-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судам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50" name="Стрелка вниз 49"/>
          <p:cNvSpPr/>
          <p:nvPr/>
        </p:nvSpPr>
        <p:spPr>
          <a:xfrm>
            <a:off x="5805424" y="2438400"/>
            <a:ext cx="290576" cy="301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Стрелка углом 58"/>
          <p:cNvSpPr/>
          <p:nvPr/>
        </p:nvSpPr>
        <p:spPr>
          <a:xfrm rot="5400000">
            <a:off x="8159790" y="1514054"/>
            <a:ext cx="685800" cy="11557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Стрелка углом вверх 62"/>
          <p:cNvSpPr/>
          <p:nvPr/>
        </p:nvSpPr>
        <p:spPr>
          <a:xfrm rot="10800000">
            <a:off x="1998741" y="1799677"/>
            <a:ext cx="1354058" cy="63516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object 3"/>
          <p:cNvGrpSpPr/>
          <p:nvPr/>
        </p:nvGrpSpPr>
        <p:grpSpPr>
          <a:xfrm>
            <a:off x="3846268" y="2469843"/>
            <a:ext cx="5655945" cy="884555"/>
            <a:chOff x="1959800" y="1473644"/>
            <a:chExt cx="5655945" cy="884555"/>
          </a:xfrm>
        </p:grpSpPr>
        <p:sp>
          <p:nvSpPr>
            <p:cNvPr id="31" name="object 4"/>
            <p:cNvSpPr/>
            <p:nvPr/>
          </p:nvSpPr>
          <p:spPr>
            <a:xfrm>
              <a:off x="1972818" y="1486662"/>
              <a:ext cx="5629910" cy="858519"/>
            </a:xfrm>
            <a:custGeom>
              <a:avLst/>
              <a:gdLst/>
              <a:ahLst/>
              <a:cxnLst/>
              <a:rect l="l" t="t" r="r" b="b"/>
              <a:pathLst>
                <a:path w="5629909" h="858519">
                  <a:moveTo>
                    <a:pt x="5629656" y="0"/>
                  </a:moveTo>
                  <a:lnTo>
                    <a:pt x="429006" y="0"/>
                  </a:lnTo>
                  <a:lnTo>
                    <a:pt x="0" y="429005"/>
                  </a:lnTo>
                  <a:lnTo>
                    <a:pt x="429006" y="858012"/>
                  </a:lnTo>
                  <a:lnTo>
                    <a:pt x="5629656" y="858012"/>
                  </a:lnTo>
                  <a:lnTo>
                    <a:pt x="56296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object 5"/>
            <p:cNvSpPr/>
            <p:nvPr/>
          </p:nvSpPr>
          <p:spPr>
            <a:xfrm>
              <a:off x="1972818" y="1486662"/>
              <a:ext cx="5629910" cy="858519"/>
            </a:xfrm>
            <a:custGeom>
              <a:avLst/>
              <a:gdLst/>
              <a:ahLst/>
              <a:cxnLst/>
              <a:rect l="l" t="t" r="r" b="b"/>
              <a:pathLst>
                <a:path w="5629909" h="858519">
                  <a:moveTo>
                    <a:pt x="5629656" y="858012"/>
                  </a:moveTo>
                  <a:lnTo>
                    <a:pt x="429006" y="858012"/>
                  </a:lnTo>
                  <a:lnTo>
                    <a:pt x="0" y="429005"/>
                  </a:lnTo>
                  <a:lnTo>
                    <a:pt x="429006" y="0"/>
                  </a:lnTo>
                  <a:lnTo>
                    <a:pt x="5629656" y="0"/>
                  </a:lnTo>
                  <a:lnTo>
                    <a:pt x="5629656" y="858012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838200" y="138670"/>
            <a:ext cx="6858204" cy="28982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5981" y="589981"/>
            <a:ext cx="10700004" cy="44805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95980" y="576724"/>
            <a:ext cx="10676055" cy="423193"/>
          </a:xfrm>
          <a:prstGeom prst="rect">
            <a:avLst/>
          </a:prstGeom>
          <a:ln w="6096">
            <a:solidFill>
              <a:srgbClr val="EC7C3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15875" algn="ctr">
              <a:lnSpc>
                <a:spcPts val="3260"/>
              </a:lnSpc>
            </a:pPr>
            <a:r>
              <a:rPr lang="ru-RU" spc="-15" dirty="0"/>
              <a:t>ОБЩЕСТВЕННАЯ ОПАСНОСТЬ КОРРУПЦИИ</a:t>
            </a:r>
            <a:endParaRPr spc="-15" dirty="0"/>
          </a:p>
        </p:txBody>
      </p:sp>
      <p:grpSp>
        <p:nvGrpSpPr>
          <p:cNvPr id="22" name="object 3"/>
          <p:cNvGrpSpPr/>
          <p:nvPr/>
        </p:nvGrpSpPr>
        <p:grpSpPr>
          <a:xfrm>
            <a:off x="3818010" y="1447800"/>
            <a:ext cx="5655945" cy="884555"/>
            <a:chOff x="1959800" y="1473644"/>
            <a:chExt cx="5655945" cy="884555"/>
          </a:xfrm>
        </p:grpSpPr>
        <p:sp>
          <p:nvSpPr>
            <p:cNvPr id="23" name="object 4"/>
            <p:cNvSpPr/>
            <p:nvPr/>
          </p:nvSpPr>
          <p:spPr>
            <a:xfrm>
              <a:off x="1972818" y="1486662"/>
              <a:ext cx="5629910" cy="858519"/>
            </a:xfrm>
            <a:custGeom>
              <a:avLst/>
              <a:gdLst/>
              <a:ahLst/>
              <a:cxnLst/>
              <a:rect l="l" t="t" r="r" b="b"/>
              <a:pathLst>
                <a:path w="5629909" h="858519">
                  <a:moveTo>
                    <a:pt x="5629656" y="0"/>
                  </a:moveTo>
                  <a:lnTo>
                    <a:pt x="429006" y="0"/>
                  </a:lnTo>
                  <a:lnTo>
                    <a:pt x="0" y="429005"/>
                  </a:lnTo>
                  <a:lnTo>
                    <a:pt x="429006" y="858012"/>
                  </a:lnTo>
                  <a:lnTo>
                    <a:pt x="5629656" y="858012"/>
                  </a:lnTo>
                  <a:lnTo>
                    <a:pt x="56296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bject 5"/>
            <p:cNvSpPr/>
            <p:nvPr/>
          </p:nvSpPr>
          <p:spPr>
            <a:xfrm>
              <a:off x="1972818" y="1486662"/>
              <a:ext cx="5629910" cy="858519"/>
            </a:xfrm>
            <a:custGeom>
              <a:avLst/>
              <a:gdLst/>
              <a:ahLst/>
              <a:cxnLst/>
              <a:rect l="l" t="t" r="r" b="b"/>
              <a:pathLst>
                <a:path w="5629909" h="858519">
                  <a:moveTo>
                    <a:pt x="5629656" y="858012"/>
                  </a:moveTo>
                  <a:lnTo>
                    <a:pt x="429006" y="858012"/>
                  </a:lnTo>
                  <a:lnTo>
                    <a:pt x="0" y="429005"/>
                  </a:lnTo>
                  <a:lnTo>
                    <a:pt x="429006" y="0"/>
                  </a:lnTo>
                  <a:lnTo>
                    <a:pt x="5629656" y="0"/>
                  </a:lnTo>
                  <a:lnTo>
                    <a:pt x="5629656" y="858012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25" name="Рисунок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422699"/>
            <a:ext cx="883997" cy="883997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287" y="2467583"/>
            <a:ext cx="883997" cy="883997"/>
          </a:xfrm>
          <a:prstGeom prst="rect">
            <a:avLst/>
          </a:prstGeom>
        </p:spPr>
      </p:pic>
      <p:grpSp>
        <p:nvGrpSpPr>
          <p:cNvPr id="33" name="object 3"/>
          <p:cNvGrpSpPr/>
          <p:nvPr/>
        </p:nvGrpSpPr>
        <p:grpSpPr>
          <a:xfrm>
            <a:off x="3831028" y="3504904"/>
            <a:ext cx="5655945" cy="884555"/>
            <a:chOff x="1959800" y="1473644"/>
            <a:chExt cx="5655945" cy="884555"/>
          </a:xfrm>
        </p:grpSpPr>
        <p:sp>
          <p:nvSpPr>
            <p:cNvPr id="34" name="object 4"/>
            <p:cNvSpPr/>
            <p:nvPr/>
          </p:nvSpPr>
          <p:spPr>
            <a:xfrm>
              <a:off x="1972818" y="1486662"/>
              <a:ext cx="5629910" cy="858519"/>
            </a:xfrm>
            <a:custGeom>
              <a:avLst/>
              <a:gdLst/>
              <a:ahLst/>
              <a:cxnLst/>
              <a:rect l="l" t="t" r="r" b="b"/>
              <a:pathLst>
                <a:path w="5629909" h="858519">
                  <a:moveTo>
                    <a:pt x="5629656" y="0"/>
                  </a:moveTo>
                  <a:lnTo>
                    <a:pt x="429006" y="0"/>
                  </a:lnTo>
                  <a:lnTo>
                    <a:pt x="0" y="429005"/>
                  </a:lnTo>
                  <a:lnTo>
                    <a:pt x="429006" y="858012"/>
                  </a:lnTo>
                  <a:lnTo>
                    <a:pt x="5629656" y="858012"/>
                  </a:lnTo>
                  <a:lnTo>
                    <a:pt x="56296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object 5"/>
            <p:cNvSpPr/>
            <p:nvPr/>
          </p:nvSpPr>
          <p:spPr>
            <a:xfrm>
              <a:off x="1972818" y="1486662"/>
              <a:ext cx="5629910" cy="858519"/>
            </a:xfrm>
            <a:custGeom>
              <a:avLst/>
              <a:gdLst/>
              <a:ahLst/>
              <a:cxnLst/>
              <a:rect l="l" t="t" r="r" b="b"/>
              <a:pathLst>
                <a:path w="5629909" h="858519">
                  <a:moveTo>
                    <a:pt x="5629656" y="858012"/>
                  </a:moveTo>
                  <a:lnTo>
                    <a:pt x="429006" y="858012"/>
                  </a:lnTo>
                  <a:lnTo>
                    <a:pt x="0" y="429005"/>
                  </a:lnTo>
                  <a:lnTo>
                    <a:pt x="429006" y="0"/>
                  </a:lnTo>
                  <a:lnTo>
                    <a:pt x="5629656" y="0"/>
                  </a:lnTo>
                  <a:lnTo>
                    <a:pt x="5629656" y="858012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6" name="object 3"/>
          <p:cNvGrpSpPr/>
          <p:nvPr/>
        </p:nvGrpSpPr>
        <p:grpSpPr>
          <a:xfrm>
            <a:off x="3831028" y="4573347"/>
            <a:ext cx="5655945" cy="884555"/>
            <a:chOff x="1959800" y="1473644"/>
            <a:chExt cx="5655945" cy="884555"/>
          </a:xfrm>
        </p:grpSpPr>
        <p:sp>
          <p:nvSpPr>
            <p:cNvPr id="37" name="object 4"/>
            <p:cNvSpPr/>
            <p:nvPr/>
          </p:nvSpPr>
          <p:spPr>
            <a:xfrm>
              <a:off x="1972818" y="1486662"/>
              <a:ext cx="5629910" cy="858519"/>
            </a:xfrm>
            <a:custGeom>
              <a:avLst/>
              <a:gdLst/>
              <a:ahLst/>
              <a:cxnLst/>
              <a:rect l="l" t="t" r="r" b="b"/>
              <a:pathLst>
                <a:path w="5629909" h="858519">
                  <a:moveTo>
                    <a:pt x="5629656" y="0"/>
                  </a:moveTo>
                  <a:lnTo>
                    <a:pt x="429006" y="0"/>
                  </a:lnTo>
                  <a:lnTo>
                    <a:pt x="0" y="429005"/>
                  </a:lnTo>
                  <a:lnTo>
                    <a:pt x="429006" y="858012"/>
                  </a:lnTo>
                  <a:lnTo>
                    <a:pt x="5629656" y="858012"/>
                  </a:lnTo>
                  <a:lnTo>
                    <a:pt x="56296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object 5"/>
            <p:cNvSpPr/>
            <p:nvPr/>
          </p:nvSpPr>
          <p:spPr>
            <a:xfrm>
              <a:off x="1972818" y="1486662"/>
              <a:ext cx="5629910" cy="858519"/>
            </a:xfrm>
            <a:custGeom>
              <a:avLst/>
              <a:gdLst/>
              <a:ahLst/>
              <a:cxnLst/>
              <a:rect l="l" t="t" r="r" b="b"/>
              <a:pathLst>
                <a:path w="5629909" h="858519">
                  <a:moveTo>
                    <a:pt x="5629656" y="858012"/>
                  </a:moveTo>
                  <a:lnTo>
                    <a:pt x="429006" y="858012"/>
                  </a:lnTo>
                  <a:lnTo>
                    <a:pt x="0" y="429005"/>
                  </a:lnTo>
                  <a:lnTo>
                    <a:pt x="429006" y="0"/>
                  </a:lnTo>
                  <a:lnTo>
                    <a:pt x="5629656" y="0"/>
                  </a:lnTo>
                  <a:lnTo>
                    <a:pt x="5629656" y="858012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9" name="object 3"/>
          <p:cNvGrpSpPr/>
          <p:nvPr/>
        </p:nvGrpSpPr>
        <p:grpSpPr>
          <a:xfrm>
            <a:off x="3859286" y="5601152"/>
            <a:ext cx="5655945" cy="884555"/>
            <a:chOff x="1959800" y="1473644"/>
            <a:chExt cx="5655945" cy="884555"/>
          </a:xfrm>
        </p:grpSpPr>
        <p:sp>
          <p:nvSpPr>
            <p:cNvPr id="40" name="object 4"/>
            <p:cNvSpPr/>
            <p:nvPr/>
          </p:nvSpPr>
          <p:spPr>
            <a:xfrm>
              <a:off x="1972818" y="1486662"/>
              <a:ext cx="5629910" cy="858519"/>
            </a:xfrm>
            <a:custGeom>
              <a:avLst/>
              <a:gdLst/>
              <a:ahLst/>
              <a:cxnLst/>
              <a:rect l="l" t="t" r="r" b="b"/>
              <a:pathLst>
                <a:path w="5629909" h="858519">
                  <a:moveTo>
                    <a:pt x="5629656" y="0"/>
                  </a:moveTo>
                  <a:lnTo>
                    <a:pt x="429006" y="0"/>
                  </a:lnTo>
                  <a:lnTo>
                    <a:pt x="0" y="429005"/>
                  </a:lnTo>
                  <a:lnTo>
                    <a:pt x="429006" y="858012"/>
                  </a:lnTo>
                  <a:lnTo>
                    <a:pt x="5629656" y="858012"/>
                  </a:lnTo>
                  <a:lnTo>
                    <a:pt x="56296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object 5"/>
            <p:cNvSpPr/>
            <p:nvPr/>
          </p:nvSpPr>
          <p:spPr>
            <a:xfrm>
              <a:off x="1972818" y="1486662"/>
              <a:ext cx="5629910" cy="858519"/>
            </a:xfrm>
            <a:custGeom>
              <a:avLst/>
              <a:gdLst/>
              <a:ahLst/>
              <a:cxnLst/>
              <a:rect l="l" t="t" r="r" b="b"/>
              <a:pathLst>
                <a:path w="5629909" h="858519">
                  <a:moveTo>
                    <a:pt x="5629656" y="858012"/>
                  </a:moveTo>
                  <a:lnTo>
                    <a:pt x="429006" y="858012"/>
                  </a:lnTo>
                  <a:lnTo>
                    <a:pt x="0" y="429005"/>
                  </a:lnTo>
                  <a:lnTo>
                    <a:pt x="429006" y="0"/>
                  </a:lnTo>
                  <a:lnTo>
                    <a:pt x="5629656" y="0"/>
                  </a:lnTo>
                  <a:lnTo>
                    <a:pt x="5629656" y="858012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27" name="Рисунок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3489626"/>
            <a:ext cx="883997" cy="88399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314" y="4552983"/>
            <a:ext cx="883997" cy="88399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313" y="5588692"/>
            <a:ext cx="883997" cy="883997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4314302" y="1537513"/>
            <a:ext cx="505829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785" lvl="0">
              <a:lnSpc>
                <a:spcPts val="1345"/>
              </a:lnSpc>
              <a:spcBef>
                <a:spcPts val="100"/>
              </a:spcBef>
            </a:pP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Коррупционные</a:t>
            </a:r>
            <a:r>
              <a:rPr lang="ru-RU" sz="1200" b="1" spc="6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угрозы</a:t>
            </a:r>
            <a:r>
              <a:rPr lang="ru-RU" sz="1200" b="1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проявляются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во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всех</a:t>
            </a:r>
            <a:r>
              <a:rPr lang="ru-RU" sz="1200" b="1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сферах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0" marR="5080" lvl="0" indent="126364">
              <a:lnSpc>
                <a:spcPts val="1240"/>
              </a:lnSpc>
              <a:spcBef>
                <a:spcPts val="114"/>
              </a:spcBef>
            </a:pP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общественной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жизни,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 они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стали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 наиболее</a:t>
            </a:r>
            <a:r>
              <a:rPr lang="ru-RU" sz="1200" b="1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опасными</a:t>
            </a:r>
            <a:r>
              <a:rPr lang="ru-RU" sz="1200" b="1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и </a:t>
            </a:r>
            <a:r>
              <a:rPr lang="ru-RU" sz="1200" b="1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приобрели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черты</a:t>
            </a:r>
            <a:r>
              <a:rPr lang="ru-RU" sz="12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системной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угрозы</a:t>
            </a:r>
            <a:r>
              <a:rPr lang="ru-RU" sz="1200" b="1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миру</a:t>
            </a:r>
            <a:r>
              <a:rPr lang="ru-RU" sz="12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и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 безопасности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704339" lvl="0">
              <a:lnSpc>
                <a:spcPts val="1235"/>
              </a:lnSpc>
            </a:pP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человечества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14800" y="2560348"/>
            <a:ext cx="5346138" cy="727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lvl="0" algn="ctr">
              <a:lnSpc>
                <a:spcPct val="86400"/>
              </a:lnSpc>
              <a:spcBef>
                <a:spcPts val="295"/>
              </a:spcBef>
            </a:pP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Общественная</a:t>
            </a:r>
            <a:r>
              <a:rPr lang="ru-RU" sz="1200" b="1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опасность</a:t>
            </a:r>
            <a:r>
              <a:rPr lang="ru-RU" sz="12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коррупции</a:t>
            </a:r>
            <a:r>
              <a:rPr lang="ru-RU" sz="1200" b="1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заключается</a:t>
            </a:r>
            <a:r>
              <a:rPr lang="ru-RU" sz="1200" b="1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в</a:t>
            </a:r>
            <a:r>
              <a:rPr lang="ru-RU" sz="12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том,</a:t>
            </a:r>
            <a:r>
              <a:rPr lang="ru-RU" sz="1200" b="1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что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она </a:t>
            </a:r>
            <a:r>
              <a:rPr lang="ru-RU" sz="1200" b="1" spc="-3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оказывает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разрушительное,</a:t>
            </a:r>
            <a:r>
              <a:rPr lang="ru-RU" sz="1200" b="1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дестабилизирующее</a:t>
            </a:r>
            <a:r>
              <a:rPr lang="ru-RU" sz="1200" b="1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воздействие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 на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все государственные</a:t>
            </a:r>
            <a:r>
              <a:rPr lang="ru-RU" sz="1200" b="1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институты,</a:t>
            </a:r>
            <a:r>
              <a:rPr lang="ru-RU" sz="1200" b="1" spc="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препятствует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 поступательному</a:t>
            </a:r>
            <a:r>
              <a:rPr lang="ru-RU" sz="1200" b="1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развитию</a:t>
            </a:r>
            <a:r>
              <a:rPr lang="ru-RU" sz="1200" b="1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мирового</a:t>
            </a:r>
            <a:r>
              <a:rPr lang="ru-RU" sz="12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правопорядка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082143" y="3531670"/>
            <a:ext cx="537879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" marR="6985" lvl="0" algn="ctr">
              <a:lnSpc>
                <a:spcPts val="1250"/>
              </a:lnSpc>
              <a:spcBef>
                <a:spcPts val="5"/>
              </a:spcBef>
            </a:pP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Коррупция</a:t>
            </a:r>
            <a:r>
              <a:rPr lang="ru-RU" sz="1200" b="1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угрожает</a:t>
            </a:r>
            <a:r>
              <a:rPr lang="ru-RU" sz="1200" b="1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верховенству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 закона,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демократии</a:t>
            </a:r>
            <a:r>
              <a:rPr lang="ru-RU" sz="1200" b="1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и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 правам </a:t>
            </a:r>
            <a:r>
              <a:rPr lang="ru-RU" sz="1200" b="1" spc="-3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человека,</a:t>
            </a:r>
            <a:r>
              <a:rPr lang="ru-RU" sz="1200" b="1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нарушает</a:t>
            </a:r>
            <a:r>
              <a:rPr lang="ru-RU" sz="1200" b="1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принципы</a:t>
            </a:r>
            <a:r>
              <a:rPr lang="ru-RU" sz="1200" b="1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равенства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 и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социальной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905" lvl="0" algn="ctr">
              <a:lnSpc>
                <a:spcPts val="1130"/>
              </a:lnSpc>
            </a:pP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справедливости,</a:t>
            </a:r>
            <a:r>
              <a:rPr lang="ru-RU" sz="12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угрожает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стабильности</a:t>
            </a:r>
            <a:r>
              <a:rPr lang="ru-RU" sz="1200" b="1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демократических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4445" lvl="0" algn="ctr">
              <a:lnSpc>
                <a:spcPts val="1250"/>
              </a:lnSpc>
            </a:pP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институтов</a:t>
            </a:r>
            <a:r>
              <a:rPr lang="ru-RU" sz="1200" b="1" spc="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и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 моральным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20" dirty="0">
                <a:solidFill>
                  <a:prstClr val="black"/>
                </a:solidFill>
                <a:latin typeface="Arial"/>
                <a:cs typeface="Arial"/>
              </a:rPr>
              <a:t>устоям</a:t>
            </a:r>
            <a:r>
              <a:rPr lang="ru-RU" sz="1200" b="1" spc="3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общества,</a:t>
            </a:r>
            <a:r>
              <a:rPr lang="ru-RU" sz="1200" b="1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угрожает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основам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70" lvl="0" algn="ctr">
              <a:lnSpc>
                <a:spcPts val="1345"/>
              </a:lnSpc>
            </a:pP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государственного</a:t>
            </a:r>
            <a:r>
              <a:rPr lang="ru-RU" sz="1200" b="1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устройства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38600" y="4609911"/>
            <a:ext cx="5422338" cy="73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790" marR="85725" lvl="0" indent="8255" algn="ctr">
              <a:lnSpc>
                <a:spcPct val="86300"/>
              </a:lnSpc>
            </a:pP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Общественная</a:t>
            </a:r>
            <a:r>
              <a:rPr lang="ru-RU" sz="12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опасность</a:t>
            </a:r>
            <a:r>
              <a:rPr lang="ru-RU" sz="12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коррупции</a:t>
            </a:r>
            <a:r>
              <a:rPr lang="ru-RU" sz="1200" b="1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также</a:t>
            </a:r>
            <a:r>
              <a:rPr lang="ru-RU" sz="1200" b="1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связана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с</a:t>
            </a:r>
            <a:r>
              <a:rPr lang="ru-RU" sz="1200" b="1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ее </a:t>
            </a:r>
            <a:r>
              <a:rPr lang="ru-RU" sz="1200" b="1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латентным</a:t>
            </a:r>
            <a:r>
              <a:rPr lang="ru-RU" sz="1200" b="1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характером.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25" dirty="0">
                <a:solidFill>
                  <a:prstClr val="black"/>
                </a:solidFill>
                <a:latin typeface="Arial"/>
                <a:cs typeface="Arial"/>
              </a:rPr>
              <a:t>Результаты</a:t>
            </a:r>
            <a:r>
              <a:rPr lang="ru-RU" sz="1200" b="1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различных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исследований </a:t>
            </a:r>
            <a:r>
              <a:rPr lang="ru-RU" sz="1200" b="1" spc="-3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показывают,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что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только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четыре-пять</a:t>
            </a:r>
            <a:r>
              <a:rPr lang="ru-RU" sz="1200" b="1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процентов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случаев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2540" lvl="0" algn="ctr">
              <a:lnSpc>
                <a:spcPts val="1250"/>
              </a:lnSpc>
            </a:pP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коррупции</a:t>
            </a:r>
            <a:r>
              <a:rPr lang="ru-RU" sz="1200" b="1" spc="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обнаруживается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и </a:t>
            </a:r>
            <a:r>
              <a:rPr lang="ru-RU" sz="1200" b="1" spc="-10" dirty="0" smtClean="0">
                <a:solidFill>
                  <a:prstClr val="black"/>
                </a:solidFill>
                <a:latin typeface="Arial"/>
                <a:cs typeface="Arial"/>
              </a:rPr>
              <a:t>расследуется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301283" y="5740867"/>
            <a:ext cx="5159655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715" lvl="0" algn="ctr">
              <a:lnSpc>
                <a:spcPts val="1345"/>
              </a:lnSpc>
              <a:spcBef>
                <a:spcPts val="100"/>
              </a:spcBef>
            </a:pP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В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современных</a:t>
            </a:r>
            <a:r>
              <a:rPr lang="ru-RU" sz="12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условиях</a:t>
            </a:r>
            <a:r>
              <a:rPr lang="ru-RU" sz="1200" b="1" spc="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коррупция</a:t>
            </a:r>
            <a:r>
              <a:rPr lang="ru-RU" sz="1200" b="1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обоснованно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  <a:p>
            <a:pPr marL="12065" marR="5080" lvl="0" algn="ctr">
              <a:lnSpc>
                <a:spcPts val="1240"/>
              </a:lnSpc>
              <a:spcBef>
                <a:spcPts val="114"/>
              </a:spcBef>
            </a:pP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рассматривается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как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одна</a:t>
            </a:r>
            <a:r>
              <a:rPr lang="ru-RU" sz="1200" b="1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из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угроз</a:t>
            </a:r>
            <a:r>
              <a:rPr lang="ru-RU" sz="1200" b="1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не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только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отдельным </a:t>
            </a:r>
            <a:r>
              <a:rPr lang="ru-RU" sz="1200" b="1" spc="-3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государствам,</a:t>
            </a:r>
            <a:r>
              <a:rPr lang="ru-RU" sz="1200" b="1" spc="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5" dirty="0">
                <a:solidFill>
                  <a:prstClr val="black"/>
                </a:solidFill>
                <a:latin typeface="Arial"/>
                <a:cs typeface="Arial"/>
              </a:rPr>
              <a:t>но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 и </a:t>
            </a:r>
            <a:r>
              <a:rPr lang="ru-RU" sz="1200" b="1" spc="-15" dirty="0">
                <a:solidFill>
                  <a:prstClr val="black"/>
                </a:solidFill>
                <a:latin typeface="Arial"/>
                <a:cs typeface="Arial"/>
              </a:rPr>
              <a:t>мировому</a:t>
            </a:r>
            <a:r>
              <a:rPr lang="ru-RU" sz="1200" b="1" spc="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сообществу</a:t>
            </a:r>
            <a:r>
              <a:rPr lang="ru-RU" sz="1200" b="1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200" b="1" dirty="0">
                <a:solidFill>
                  <a:prstClr val="black"/>
                </a:solidFill>
                <a:latin typeface="Arial"/>
                <a:cs typeface="Arial"/>
              </a:rPr>
              <a:t>в</a:t>
            </a:r>
            <a:r>
              <a:rPr lang="ru-RU" sz="1200" b="1" spc="-10" dirty="0">
                <a:solidFill>
                  <a:prstClr val="black"/>
                </a:solidFill>
                <a:latin typeface="Arial"/>
                <a:cs typeface="Arial"/>
              </a:rPr>
              <a:t> целом</a:t>
            </a:r>
            <a:endParaRPr lang="ru-RU"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4724400" y="4072381"/>
            <a:ext cx="5436235" cy="1384301"/>
          </a:xfrm>
          <a:prstGeom prst="rect">
            <a:avLst/>
          </a:prstGeom>
          <a:solidFill>
            <a:srgbClr val="F76B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724400" y="2971800"/>
            <a:ext cx="5436235" cy="11005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24400" y="1699513"/>
            <a:ext cx="5436235" cy="1222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object 4"/>
          <p:cNvSpPr/>
          <p:nvPr/>
        </p:nvSpPr>
        <p:spPr>
          <a:xfrm>
            <a:off x="-56385" y="6933437"/>
            <a:ext cx="12248512" cy="0"/>
          </a:xfrm>
          <a:custGeom>
            <a:avLst/>
            <a:gdLst/>
            <a:ahLst/>
            <a:cxnLst/>
            <a:rect l="l" t="t" r="r" b="b"/>
            <a:pathLst>
              <a:path w="12191365">
                <a:moveTo>
                  <a:pt x="0" y="0"/>
                </a:moveTo>
                <a:lnTo>
                  <a:pt x="12191238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835153" y="236728"/>
            <a:ext cx="6937248" cy="230504"/>
          </a:xfrm>
          <a:custGeom>
            <a:avLst/>
            <a:gdLst/>
            <a:ahLst/>
            <a:cxnLst/>
            <a:rect l="l" t="t" r="r" b="b"/>
            <a:pathLst>
              <a:path w="11157585" h="352425">
                <a:moveTo>
                  <a:pt x="0" y="352043"/>
                </a:moveTo>
                <a:lnTo>
                  <a:pt x="11157204" y="352043"/>
                </a:lnTo>
                <a:lnTo>
                  <a:pt x="11157204" y="0"/>
                </a:lnTo>
                <a:lnTo>
                  <a:pt x="0" y="0"/>
                </a:lnTo>
                <a:lnTo>
                  <a:pt x="0" y="352043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835152" y="229248"/>
            <a:ext cx="1110107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109104" y="762000"/>
            <a:ext cx="6096000" cy="335348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12065" rIns="0" bIns="0" rtlCol="0">
            <a:spAutoFit/>
          </a:bodyPr>
          <a:lstStyle/>
          <a:p>
            <a:pPr marL="3997960" marR="946785" indent="-2331085">
              <a:lnSpc>
                <a:spcPct val="100000"/>
              </a:lnSpc>
              <a:spcBef>
                <a:spcPts val="95"/>
              </a:spcBef>
            </a:pPr>
            <a:r>
              <a:rPr lang="ru-RU" sz="21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ПОСЛЕДСТВИЯ:</a:t>
            </a:r>
            <a:endParaRPr spc="-15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974290"/>
              </p:ext>
            </p:extLst>
          </p:nvPr>
        </p:nvGraphicFramePr>
        <p:xfrm>
          <a:off x="4724400" y="1699514"/>
          <a:ext cx="5436235" cy="38131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36235"/>
              </a:tblGrid>
              <a:tr h="1272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205740" marR="200660" algn="ctr">
                        <a:lnSpc>
                          <a:spcPts val="1660"/>
                        </a:lnSpc>
                        <a:spcBef>
                          <a:spcPts val="5"/>
                        </a:spcBef>
                      </a:pPr>
                      <a:r>
                        <a:rPr sz="16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Политические</a:t>
                      </a:r>
                      <a:r>
                        <a:rPr sz="1600" b="1" u="heavy" spc="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последствия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падает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доверие населения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власти,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уничтожается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политическая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конкуренция,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64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уменьшается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престиж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государства</a:t>
                      </a:r>
                      <a:r>
                        <a:rPr sz="1600" spc="-15" dirty="0">
                          <a:latin typeface="Calibri"/>
                          <a:cs typeface="Calibri"/>
                        </a:rPr>
                        <a:t>.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28575">
                      <a:solidFill>
                        <a:srgbClr val="4F81BC"/>
                      </a:solidFill>
                      <a:prstDash val="solid"/>
                    </a:lnL>
                    <a:lnR w="28575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1109856">
                <a:tc>
                  <a:txBody>
                    <a:bodyPr/>
                    <a:lstStyle/>
                    <a:p>
                      <a:pPr marL="79375" marR="74930" indent="603250">
                        <a:lnSpc>
                          <a:spcPct val="86300"/>
                        </a:lnSpc>
                        <a:spcBef>
                          <a:spcPts val="1000"/>
                        </a:spcBef>
                      </a:pPr>
                      <a:r>
                        <a:rPr sz="16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Экономические</a:t>
                      </a:r>
                      <a:r>
                        <a:rPr sz="16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последствия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неэффективное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использование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бюджетных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средств,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повышение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цены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счет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коррупционных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издержек,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расширение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теневой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экономики,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288415">
                        <a:lnSpc>
                          <a:spcPts val="1655"/>
                        </a:lnSpc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снижение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эффективности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рынка.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00" marB="0">
                    <a:lnL w="28575">
                      <a:solidFill>
                        <a:srgbClr val="4F81BC"/>
                      </a:solidFill>
                      <a:prstDash val="solid"/>
                    </a:lnL>
                    <a:lnR w="28575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1348132">
                <a:tc>
                  <a:txBody>
                    <a:bodyPr/>
                    <a:lstStyle/>
                    <a:p>
                      <a:pPr marL="224154" marR="217804" algn="ctr">
                        <a:lnSpc>
                          <a:spcPct val="86300"/>
                        </a:lnSpc>
                        <a:spcBef>
                          <a:spcPts val="450"/>
                        </a:spcBef>
                      </a:pPr>
                      <a:r>
                        <a:rPr sz="1600" b="1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Социальные</a:t>
                      </a:r>
                      <a:r>
                        <a:rPr sz="1600" b="1" u="heavy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u="heavy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последствия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уменьшается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способность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власти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решать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социальные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проблемы,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усиливается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имущественное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неравенство,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социальная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напряженность,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 err="1">
                          <a:latin typeface="Times New Roman"/>
                          <a:cs typeface="Times New Roman"/>
                        </a:rPr>
                        <a:t>увеличивается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 err="1" smtClean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600" spc="-10" dirty="0" err="1" smtClean="0">
                          <a:latin typeface="Times New Roman"/>
                          <a:cs typeface="Times New Roman"/>
                        </a:rPr>
                        <a:t>верие</a:t>
                      </a:r>
                      <a:r>
                        <a:rPr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1600" spc="-5" dirty="0" smtClean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6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 err="1" smtClean="0">
                          <a:latin typeface="Times New Roman"/>
                          <a:cs typeface="Times New Roman"/>
                        </a:rPr>
                        <a:t>закон</a:t>
                      </a:r>
                      <a:r>
                        <a:rPr lang="ru-RU" sz="1600" spc="-20" dirty="0" smtClean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6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 err="1"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 err="1" smtClean="0">
                          <a:latin typeface="Times New Roman"/>
                          <a:cs typeface="Times New Roman"/>
                        </a:rPr>
                        <a:t>инструмент</a:t>
                      </a:r>
                      <a:r>
                        <a:rPr lang="ru-RU" sz="1600" spc="-10" dirty="0" smtClean="0">
                          <a:latin typeface="Times New Roman"/>
                          <a:cs typeface="Times New Roman"/>
                        </a:rPr>
                        <a:t>у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535"/>
                        </a:lnSpc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регулирования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жизни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государства,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растет организованная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0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преступность</a:t>
                      </a:r>
                      <a:r>
                        <a:rPr sz="1600" spc="-5" dirty="0">
                          <a:latin typeface="Calibri"/>
                          <a:cs typeface="Calibri"/>
                        </a:rPr>
                        <a:t>.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>
                    <a:lnL w="28575">
                      <a:solidFill>
                        <a:srgbClr val="4F81BC"/>
                      </a:solidFill>
                      <a:prstDash val="solid"/>
                    </a:lnL>
                    <a:lnR w="28575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  <a:tr h="82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4F81BC"/>
                      </a:solidFill>
                      <a:prstDash val="solid"/>
                    </a:lnL>
                    <a:lnR w="28575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53975">
                      <a:solidFill>
                        <a:srgbClr val="4F81B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1" name="object 4"/>
          <p:cNvGrpSpPr/>
          <p:nvPr/>
        </p:nvGrpSpPr>
        <p:grpSpPr>
          <a:xfrm>
            <a:off x="2440305" y="1686559"/>
            <a:ext cx="2284095" cy="3839210"/>
            <a:chOff x="598931" y="1510283"/>
            <a:chExt cx="2284095" cy="3839210"/>
          </a:xfrm>
        </p:grpSpPr>
        <p:sp>
          <p:nvSpPr>
            <p:cNvPr id="32" name="object 5"/>
            <p:cNvSpPr/>
            <p:nvPr/>
          </p:nvSpPr>
          <p:spPr>
            <a:xfrm>
              <a:off x="611885" y="1523237"/>
              <a:ext cx="2258060" cy="3813175"/>
            </a:xfrm>
            <a:custGeom>
              <a:avLst/>
              <a:gdLst/>
              <a:ahLst/>
              <a:cxnLst/>
              <a:rect l="l" t="t" r="r" b="b"/>
              <a:pathLst>
                <a:path w="2258060" h="3813175">
                  <a:moveTo>
                    <a:pt x="2257806" y="0"/>
                  </a:moveTo>
                  <a:lnTo>
                    <a:pt x="2205258" y="506"/>
                  </a:lnTo>
                  <a:lnTo>
                    <a:pt x="2153004" y="2017"/>
                  </a:lnTo>
                  <a:lnTo>
                    <a:pt x="2101057" y="4522"/>
                  </a:lnTo>
                  <a:lnTo>
                    <a:pt x="2049431" y="8010"/>
                  </a:lnTo>
                  <a:lnTo>
                    <a:pt x="1998137" y="12470"/>
                  </a:lnTo>
                  <a:lnTo>
                    <a:pt x="1947190" y="17892"/>
                  </a:lnTo>
                  <a:lnTo>
                    <a:pt x="1896601" y="24263"/>
                  </a:lnTo>
                  <a:lnTo>
                    <a:pt x="1846385" y="31574"/>
                  </a:lnTo>
                  <a:lnTo>
                    <a:pt x="1796554" y="39813"/>
                  </a:lnTo>
                  <a:lnTo>
                    <a:pt x="1747121" y="48969"/>
                  </a:lnTo>
                  <a:lnTo>
                    <a:pt x="1698098" y="59032"/>
                  </a:lnTo>
                  <a:lnTo>
                    <a:pt x="1649500" y="69989"/>
                  </a:lnTo>
                  <a:lnTo>
                    <a:pt x="1601339" y="81832"/>
                  </a:lnTo>
                  <a:lnTo>
                    <a:pt x="1553628" y="94547"/>
                  </a:lnTo>
                  <a:lnTo>
                    <a:pt x="1506379" y="108125"/>
                  </a:lnTo>
                  <a:lnTo>
                    <a:pt x="1459607" y="122555"/>
                  </a:lnTo>
                  <a:lnTo>
                    <a:pt x="1413324" y="137824"/>
                  </a:lnTo>
                  <a:lnTo>
                    <a:pt x="1367542" y="153924"/>
                  </a:lnTo>
                  <a:lnTo>
                    <a:pt x="1322275" y="170842"/>
                  </a:lnTo>
                  <a:lnTo>
                    <a:pt x="1277537" y="188567"/>
                  </a:lnTo>
                  <a:lnTo>
                    <a:pt x="1233339" y="207089"/>
                  </a:lnTo>
                  <a:lnTo>
                    <a:pt x="1189695" y="226397"/>
                  </a:lnTo>
                  <a:lnTo>
                    <a:pt x="1146617" y="246480"/>
                  </a:lnTo>
                  <a:lnTo>
                    <a:pt x="1104120" y="267326"/>
                  </a:lnTo>
                  <a:lnTo>
                    <a:pt x="1062215" y="288925"/>
                  </a:lnTo>
                  <a:lnTo>
                    <a:pt x="1020916" y="311266"/>
                  </a:lnTo>
                  <a:lnTo>
                    <a:pt x="980236" y="334337"/>
                  </a:lnTo>
                  <a:lnTo>
                    <a:pt x="940188" y="358129"/>
                  </a:lnTo>
                  <a:lnTo>
                    <a:pt x="900784" y="382629"/>
                  </a:lnTo>
                  <a:lnTo>
                    <a:pt x="862038" y="407827"/>
                  </a:lnTo>
                  <a:lnTo>
                    <a:pt x="823963" y="433712"/>
                  </a:lnTo>
                  <a:lnTo>
                    <a:pt x="786571" y="460274"/>
                  </a:lnTo>
                  <a:lnTo>
                    <a:pt x="749877" y="487500"/>
                  </a:lnTo>
                  <a:lnTo>
                    <a:pt x="713891" y="515380"/>
                  </a:lnTo>
                  <a:lnTo>
                    <a:pt x="678629" y="543903"/>
                  </a:lnTo>
                  <a:lnTo>
                    <a:pt x="644102" y="573059"/>
                  </a:lnTo>
                  <a:lnTo>
                    <a:pt x="610324" y="602835"/>
                  </a:lnTo>
                  <a:lnTo>
                    <a:pt x="577307" y="633222"/>
                  </a:lnTo>
                  <a:lnTo>
                    <a:pt x="545065" y="664208"/>
                  </a:lnTo>
                  <a:lnTo>
                    <a:pt x="513610" y="695782"/>
                  </a:lnTo>
                  <a:lnTo>
                    <a:pt x="482956" y="727934"/>
                  </a:lnTo>
                  <a:lnTo>
                    <a:pt x="453116" y="760652"/>
                  </a:lnTo>
                  <a:lnTo>
                    <a:pt x="424102" y="793925"/>
                  </a:lnTo>
                  <a:lnTo>
                    <a:pt x="395927" y="827742"/>
                  </a:lnTo>
                  <a:lnTo>
                    <a:pt x="368606" y="862093"/>
                  </a:lnTo>
                  <a:lnTo>
                    <a:pt x="342149" y="896967"/>
                  </a:lnTo>
                  <a:lnTo>
                    <a:pt x="316571" y="932352"/>
                  </a:lnTo>
                  <a:lnTo>
                    <a:pt x="291885" y="968237"/>
                  </a:lnTo>
                  <a:lnTo>
                    <a:pt x="268103" y="1004612"/>
                  </a:lnTo>
                  <a:lnTo>
                    <a:pt x="245238" y="1041466"/>
                  </a:lnTo>
                  <a:lnTo>
                    <a:pt x="223304" y="1078787"/>
                  </a:lnTo>
                  <a:lnTo>
                    <a:pt x="202313" y="1116565"/>
                  </a:lnTo>
                  <a:lnTo>
                    <a:pt x="182278" y="1154789"/>
                  </a:lnTo>
                  <a:lnTo>
                    <a:pt x="163213" y="1193447"/>
                  </a:lnTo>
                  <a:lnTo>
                    <a:pt x="145130" y="1232529"/>
                  </a:lnTo>
                  <a:lnTo>
                    <a:pt x="128043" y="1272024"/>
                  </a:lnTo>
                  <a:lnTo>
                    <a:pt x="111964" y="1311920"/>
                  </a:lnTo>
                  <a:lnTo>
                    <a:pt x="96906" y="1352208"/>
                  </a:lnTo>
                  <a:lnTo>
                    <a:pt x="82882" y="1392875"/>
                  </a:lnTo>
                  <a:lnTo>
                    <a:pt x="69906" y="1433912"/>
                  </a:lnTo>
                  <a:lnTo>
                    <a:pt x="57990" y="1475306"/>
                  </a:lnTo>
                  <a:lnTo>
                    <a:pt x="47147" y="1517047"/>
                  </a:lnTo>
                  <a:lnTo>
                    <a:pt x="37390" y="1559124"/>
                  </a:lnTo>
                  <a:lnTo>
                    <a:pt x="28733" y="1601527"/>
                  </a:lnTo>
                  <a:lnTo>
                    <a:pt x="21188" y="1644243"/>
                  </a:lnTo>
                  <a:lnTo>
                    <a:pt x="14768" y="1687263"/>
                  </a:lnTo>
                  <a:lnTo>
                    <a:pt x="9486" y="1730574"/>
                  </a:lnTo>
                  <a:lnTo>
                    <a:pt x="5355" y="1774167"/>
                  </a:lnTo>
                  <a:lnTo>
                    <a:pt x="2388" y="1818030"/>
                  </a:lnTo>
                  <a:lnTo>
                    <a:pt x="599" y="1862153"/>
                  </a:lnTo>
                  <a:lnTo>
                    <a:pt x="0" y="1906524"/>
                  </a:lnTo>
                  <a:lnTo>
                    <a:pt x="599" y="1950894"/>
                  </a:lnTo>
                  <a:lnTo>
                    <a:pt x="2388" y="1995017"/>
                  </a:lnTo>
                  <a:lnTo>
                    <a:pt x="5355" y="2038880"/>
                  </a:lnTo>
                  <a:lnTo>
                    <a:pt x="9486" y="2082473"/>
                  </a:lnTo>
                  <a:lnTo>
                    <a:pt x="14768" y="2125784"/>
                  </a:lnTo>
                  <a:lnTo>
                    <a:pt x="21188" y="2168804"/>
                  </a:lnTo>
                  <a:lnTo>
                    <a:pt x="28733" y="2211520"/>
                  </a:lnTo>
                  <a:lnTo>
                    <a:pt x="37390" y="2253923"/>
                  </a:lnTo>
                  <a:lnTo>
                    <a:pt x="47147" y="2296000"/>
                  </a:lnTo>
                  <a:lnTo>
                    <a:pt x="57990" y="2337741"/>
                  </a:lnTo>
                  <a:lnTo>
                    <a:pt x="69906" y="2379135"/>
                  </a:lnTo>
                  <a:lnTo>
                    <a:pt x="82882" y="2420172"/>
                  </a:lnTo>
                  <a:lnTo>
                    <a:pt x="96906" y="2460839"/>
                  </a:lnTo>
                  <a:lnTo>
                    <a:pt x="111964" y="2501127"/>
                  </a:lnTo>
                  <a:lnTo>
                    <a:pt x="128043" y="2541023"/>
                  </a:lnTo>
                  <a:lnTo>
                    <a:pt x="145130" y="2580518"/>
                  </a:lnTo>
                  <a:lnTo>
                    <a:pt x="163213" y="2619600"/>
                  </a:lnTo>
                  <a:lnTo>
                    <a:pt x="182278" y="2658258"/>
                  </a:lnTo>
                  <a:lnTo>
                    <a:pt x="202313" y="2696482"/>
                  </a:lnTo>
                  <a:lnTo>
                    <a:pt x="223304" y="2734260"/>
                  </a:lnTo>
                  <a:lnTo>
                    <a:pt x="245238" y="2771581"/>
                  </a:lnTo>
                  <a:lnTo>
                    <a:pt x="268103" y="2808435"/>
                  </a:lnTo>
                  <a:lnTo>
                    <a:pt x="291885" y="2844810"/>
                  </a:lnTo>
                  <a:lnTo>
                    <a:pt x="316571" y="2880695"/>
                  </a:lnTo>
                  <a:lnTo>
                    <a:pt x="342149" y="2916080"/>
                  </a:lnTo>
                  <a:lnTo>
                    <a:pt x="368606" y="2950954"/>
                  </a:lnTo>
                  <a:lnTo>
                    <a:pt x="395927" y="2985305"/>
                  </a:lnTo>
                  <a:lnTo>
                    <a:pt x="424102" y="3019122"/>
                  </a:lnTo>
                  <a:lnTo>
                    <a:pt x="453116" y="3052395"/>
                  </a:lnTo>
                  <a:lnTo>
                    <a:pt x="482956" y="3085113"/>
                  </a:lnTo>
                  <a:lnTo>
                    <a:pt x="513610" y="3117265"/>
                  </a:lnTo>
                  <a:lnTo>
                    <a:pt x="545065" y="3148839"/>
                  </a:lnTo>
                  <a:lnTo>
                    <a:pt x="577307" y="3179825"/>
                  </a:lnTo>
                  <a:lnTo>
                    <a:pt x="610324" y="3210212"/>
                  </a:lnTo>
                  <a:lnTo>
                    <a:pt x="644102" y="3239988"/>
                  </a:lnTo>
                  <a:lnTo>
                    <a:pt x="678629" y="3269144"/>
                  </a:lnTo>
                  <a:lnTo>
                    <a:pt x="713891" y="3297667"/>
                  </a:lnTo>
                  <a:lnTo>
                    <a:pt x="749877" y="3325547"/>
                  </a:lnTo>
                  <a:lnTo>
                    <a:pt x="786571" y="3352773"/>
                  </a:lnTo>
                  <a:lnTo>
                    <a:pt x="823963" y="3379335"/>
                  </a:lnTo>
                  <a:lnTo>
                    <a:pt x="862038" y="3405220"/>
                  </a:lnTo>
                  <a:lnTo>
                    <a:pt x="900784" y="3430418"/>
                  </a:lnTo>
                  <a:lnTo>
                    <a:pt x="940188" y="3454918"/>
                  </a:lnTo>
                  <a:lnTo>
                    <a:pt x="980236" y="3478710"/>
                  </a:lnTo>
                  <a:lnTo>
                    <a:pt x="1020916" y="3501781"/>
                  </a:lnTo>
                  <a:lnTo>
                    <a:pt x="1062215" y="3524122"/>
                  </a:lnTo>
                  <a:lnTo>
                    <a:pt x="1104120" y="3545721"/>
                  </a:lnTo>
                  <a:lnTo>
                    <a:pt x="1146617" y="3566567"/>
                  </a:lnTo>
                  <a:lnTo>
                    <a:pt x="1189695" y="3586650"/>
                  </a:lnTo>
                  <a:lnTo>
                    <a:pt x="1233339" y="3605958"/>
                  </a:lnTo>
                  <a:lnTo>
                    <a:pt x="1277537" y="3624480"/>
                  </a:lnTo>
                  <a:lnTo>
                    <a:pt x="1322275" y="3642205"/>
                  </a:lnTo>
                  <a:lnTo>
                    <a:pt x="1367542" y="3659123"/>
                  </a:lnTo>
                  <a:lnTo>
                    <a:pt x="1413324" y="3675223"/>
                  </a:lnTo>
                  <a:lnTo>
                    <a:pt x="1459607" y="3690492"/>
                  </a:lnTo>
                  <a:lnTo>
                    <a:pt x="1506379" y="3704922"/>
                  </a:lnTo>
                  <a:lnTo>
                    <a:pt x="1553628" y="3718500"/>
                  </a:lnTo>
                  <a:lnTo>
                    <a:pt x="1601339" y="3731215"/>
                  </a:lnTo>
                  <a:lnTo>
                    <a:pt x="1649500" y="3743058"/>
                  </a:lnTo>
                  <a:lnTo>
                    <a:pt x="1698098" y="3754015"/>
                  </a:lnTo>
                  <a:lnTo>
                    <a:pt x="1747121" y="3764078"/>
                  </a:lnTo>
                  <a:lnTo>
                    <a:pt x="1796554" y="3773234"/>
                  </a:lnTo>
                  <a:lnTo>
                    <a:pt x="1846385" y="3781473"/>
                  </a:lnTo>
                  <a:lnTo>
                    <a:pt x="1896601" y="3788784"/>
                  </a:lnTo>
                  <a:lnTo>
                    <a:pt x="1947190" y="3795155"/>
                  </a:lnTo>
                  <a:lnTo>
                    <a:pt x="1998137" y="3800577"/>
                  </a:lnTo>
                  <a:lnTo>
                    <a:pt x="2049431" y="3805037"/>
                  </a:lnTo>
                  <a:lnTo>
                    <a:pt x="2101057" y="3808525"/>
                  </a:lnTo>
                  <a:lnTo>
                    <a:pt x="2153004" y="3811030"/>
                  </a:lnTo>
                  <a:lnTo>
                    <a:pt x="2205258" y="3812541"/>
                  </a:lnTo>
                  <a:lnTo>
                    <a:pt x="2257806" y="3813048"/>
                  </a:lnTo>
                  <a:lnTo>
                    <a:pt x="2257806" y="0"/>
                  </a:lnTo>
                  <a:close/>
                </a:path>
              </a:pathLst>
            </a:custGeom>
            <a:solidFill>
              <a:srgbClr val="C4BC9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3" name="object 6"/>
            <p:cNvSpPr/>
            <p:nvPr/>
          </p:nvSpPr>
          <p:spPr>
            <a:xfrm>
              <a:off x="611885" y="1523237"/>
              <a:ext cx="2258060" cy="3813175"/>
            </a:xfrm>
            <a:custGeom>
              <a:avLst/>
              <a:gdLst/>
              <a:ahLst/>
              <a:cxnLst/>
              <a:rect l="l" t="t" r="r" b="b"/>
              <a:pathLst>
                <a:path w="2258060" h="3813175">
                  <a:moveTo>
                    <a:pt x="2257806" y="3813048"/>
                  </a:moveTo>
                  <a:lnTo>
                    <a:pt x="2205258" y="3812541"/>
                  </a:lnTo>
                  <a:lnTo>
                    <a:pt x="2153004" y="3811030"/>
                  </a:lnTo>
                  <a:lnTo>
                    <a:pt x="2101057" y="3808525"/>
                  </a:lnTo>
                  <a:lnTo>
                    <a:pt x="2049431" y="3805037"/>
                  </a:lnTo>
                  <a:lnTo>
                    <a:pt x="1998137" y="3800577"/>
                  </a:lnTo>
                  <a:lnTo>
                    <a:pt x="1947190" y="3795155"/>
                  </a:lnTo>
                  <a:lnTo>
                    <a:pt x="1896601" y="3788784"/>
                  </a:lnTo>
                  <a:lnTo>
                    <a:pt x="1846385" y="3781473"/>
                  </a:lnTo>
                  <a:lnTo>
                    <a:pt x="1796554" y="3773234"/>
                  </a:lnTo>
                  <a:lnTo>
                    <a:pt x="1747121" y="3764078"/>
                  </a:lnTo>
                  <a:lnTo>
                    <a:pt x="1698098" y="3754015"/>
                  </a:lnTo>
                  <a:lnTo>
                    <a:pt x="1649500" y="3743058"/>
                  </a:lnTo>
                  <a:lnTo>
                    <a:pt x="1601339" y="3731215"/>
                  </a:lnTo>
                  <a:lnTo>
                    <a:pt x="1553628" y="3718500"/>
                  </a:lnTo>
                  <a:lnTo>
                    <a:pt x="1506379" y="3704922"/>
                  </a:lnTo>
                  <a:lnTo>
                    <a:pt x="1459607" y="3690492"/>
                  </a:lnTo>
                  <a:lnTo>
                    <a:pt x="1413324" y="3675223"/>
                  </a:lnTo>
                  <a:lnTo>
                    <a:pt x="1367542" y="3659123"/>
                  </a:lnTo>
                  <a:lnTo>
                    <a:pt x="1322275" y="3642205"/>
                  </a:lnTo>
                  <a:lnTo>
                    <a:pt x="1277537" y="3624480"/>
                  </a:lnTo>
                  <a:lnTo>
                    <a:pt x="1233339" y="3605958"/>
                  </a:lnTo>
                  <a:lnTo>
                    <a:pt x="1189695" y="3586650"/>
                  </a:lnTo>
                  <a:lnTo>
                    <a:pt x="1146617" y="3566567"/>
                  </a:lnTo>
                  <a:lnTo>
                    <a:pt x="1104120" y="3545721"/>
                  </a:lnTo>
                  <a:lnTo>
                    <a:pt x="1062215" y="3524122"/>
                  </a:lnTo>
                  <a:lnTo>
                    <a:pt x="1020916" y="3501781"/>
                  </a:lnTo>
                  <a:lnTo>
                    <a:pt x="980236" y="3478710"/>
                  </a:lnTo>
                  <a:lnTo>
                    <a:pt x="940188" y="3454918"/>
                  </a:lnTo>
                  <a:lnTo>
                    <a:pt x="900784" y="3430418"/>
                  </a:lnTo>
                  <a:lnTo>
                    <a:pt x="862038" y="3405220"/>
                  </a:lnTo>
                  <a:lnTo>
                    <a:pt x="823963" y="3379335"/>
                  </a:lnTo>
                  <a:lnTo>
                    <a:pt x="786571" y="3352773"/>
                  </a:lnTo>
                  <a:lnTo>
                    <a:pt x="749877" y="3325547"/>
                  </a:lnTo>
                  <a:lnTo>
                    <a:pt x="713891" y="3297667"/>
                  </a:lnTo>
                  <a:lnTo>
                    <a:pt x="678629" y="3269144"/>
                  </a:lnTo>
                  <a:lnTo>
                    <a:pt x="644102" y="3239988"/>
                  </a:lnTo>
                  <a:lnTo>
                    <a:pt x="610324" y="3210212"/>
                  </a:lnTo>
                  <a:lnTo>
                    <a:pt x="577307" y="3179825"/>
                  </a:lnTo>
                  <a:lnTo>
                    <a:pt x="545065" y="3148839"/>
                  </a:lnTo>
                  <a:lnTo>
                    <a:pt x="513610" y="3117265"/>
                  </a:lnTo>
                  <a:lnTo>
                    <a:pt x="482956" y="3085113"/>
                  </a:lnTo>
                  <a:lnTo>
                    <a:pt x="453116" y="3052395"/>
                  </a:lnTo>
                  <a:lnTo>
                    <a:pt x="424102" y="3019122"/>
                  </a:lnTo>
                  <a:lnTo>
                    <a:pt x="395927" y="2985305"/>
                  </a:lnTo>
                  <a:lnTo>
                    <a:pt x="368606" y="2950954"/>
                  </a:lnTo>
                  <a:lnTo>
                    <a:pt x="342149" y="2916080"/>
                  </a:lnTo>
                  <a:lnTo>
                    <a:pt x="316571" y="2880695"/>
                  </a:lnTo>
                  <a:lnTo>
                    <a:pt x="291885" y="2844810"/>
                  </a:lnTo>
                  <a:lnTo>
                    <a:pt x="268103" y="2808435"/>
                  </a:lnTo>
                  <a:lnTo>
                    <a:pt x="245238" y="2771581"/>
                  </a:lnTo>
                  <a:lnTo>
                    <a:pt x="223304" y="2734260"/>
                  </a:lnTo>
                  <a:lnTo>
                    <a:pt x="202313" y="2696482"/>
                  </a:lnTo>
                  <a:lnTo>
                    <a:pt x="182278" y="2658258"/>
                  </a:lnTo>
                  <a:lnTo>
                    <a:pt x="163213" y="2619600"/>
                  </a:lnTo>
                  <a:lnTo>
                    <a:pt x="145130" y="2580518"/>
                  </a:lnTo>
                  <a:lnTo>
                    <a:pt x="128043" y="2541023"/>
                  </a:lnTo>
                  <a:lnTo>
                    <a:pt x="111964" y="2501127"/>
                  </a:lnTo>
                  <a:lnTo>
                    <a:pt x="96906" y="2460839"/>
                  </a:lnTo>
                  <a:lnTo>
                    <a:pt x="82882" y="2420172"/>
                  </a:lnTo>
                  <a:lnTo>
                    <a:pt x="69906" y="2379135"/>
                  </a:lnTo>
                  <a:lnTo>
                    <a:pt x="57990" y="2337741"/>
                  </a:lnTo>
                  <a:lnTo>
                    <a:pt x="47147" y="2296000"/>
                  </a:lnTo>
                  <a:lnTo>
                    <a:pt x="37390" y="2253923"/>
                  </a:lnTo>
                  <a:lnTo>
                    <a:pt x="28733" y="2211520"/>
                  </a:lnTo>
                  <a:lnTo>
                    <a:pt x="21188" y="2168804"/>
                  </a:lnTo>
                  <a:lnTo>
                    <a:pt x="14768" y="2125784"/>
                  </a:lnTo>
                  <a:lnTo>
                    <a:pt x="9486" y="2082473"/>
                  </a:lnTo>
                  <a:lnTo>
                    <a:pt x="5355" y="2038880"/>
                  </a:lnTo>
                  <a:lnTo>
                    <a:pt x="2388" y="1995017"/>
                  </a:lnTo>
                  <a:lnTo>
                    <a:pt x="599" y="1950894"/>
                  </a:lnTo>
                  <a:lnTo>
                    <a:pt x="0" y="1906524"/>
                  </a:lnTo>
                  <a:lnTo>
                    <a:pt x="599" y="1862153"/>
                  </a:lnTo>
                  <a:lnTo>
                    <a:pt x="2388" y="1818030"/>
                  </a:lnTo>
                  <a:lnTo>
                    <a:pt x="5355" y="1774167"/>
                  </a:lnTo>
                  <a:lnTo>
                    <a:pt x="9486" y="1730574"/>
                  </a:lnTo>
                  <a:lnTo>
                    <a:pt x="14768" y="1687263"/>
                  </a:lnTo>
                  <a:lnTo>
                    <a:pt x="21188" y="1644243"/>
                  </a:lnTo>
                  <a:lnTo>
                    <a:pt x="28733" y="1601527"/>
                  </a:lnTo>
                  <a:lnTo>
                    <a:pt x="37390" y="1559124"/>
                  </a:lnTo>
                  <a:lnTo>
                    <a:pt x="47147" y="1517047"/>
                  </a:lnTo>
                  <a:lnTo>
                    <a:pt x="57990" y="1475306"/>
                  </a:lnTo>
                  <a:lnTo>
                    <a:pt x="69906" y="1433912"/>
                  </a:lnTo>
                  <a:lnTo>
                    <a:pt x="82882" y="1392875"/>
                  </a:lnTo>
                  <a:lnTo>
                    <a:pt x="96906" y="1352208"/>
                  </a:lnTo>
                  <a:lnTo>
                    <a:pt x="111964" y="1311920"/>
                  </a:lnTo>
                  <a:lnTo>
                    <a:pt x="128043" y="1272024"/>
                  </a:lnTo>
                  <a:lnTo>
                    <a:pt x="145130" y="1232529"/>
                  </a:lnTo>
                  <a:lnTo>
                    <a:pt x="163213" y="1193447"/>
                  </a:lnTo>
                  <a:lnTo>
                    <a:pt x="182278" y="1154789"/>
                  </a:lnTo>
                  <a:lnTo>
                    <a:pt x="202313" y="1116565"/>
                  </a:lnTo>
                  <a:lnTo>
                    <a:pt x="223304" y="1078787"/>
                  </a:lnTo>
                  <a:lnTo>
                    <a:pt x="245238" y="1041466"/>
                  </a:lnTo>
                  <a:lnTo>
                    <a:pt x="268103" y="1004612"/>
                  </a:lnTo>
                  <a:lnTo>
                    <a:pt x="291885" y="968237"/>
                  </a:lnTo>
                  <a:lnTo>
                    <a:pt x="316571" y="932352"/>
                  </a:lnTo>
                  <a:lnTo>
                    <a:pt x="342149" y="896967"/>
                  </a:lnTo>
                  <a:lnTo>
                    <a:pt x="368606" y="862093"/>
                  </a:lnTo>
                  <a:lnTo>
                    <a:pt x="395927" y="827742"/>
                  </a:lnTo>
                  <a:lnTo>
                    <a:pt x="424102" y="793925"/>
                  </a:lnTo>
                  <a:lnTo>
                    <a:pt x="453116" y="760652"/>
                  </a:lnTo>
                  <a:lnTo>
                    <a:pt x="482956" y="727934"/>
                  </a:lnTo>
                  <a:lnTo>
                    <a:pt x="513610" y="695782"/>
                  </a:lnTo>
                  <a:lnTo>
                    <a:pt x="545065" y="664208"/>
                  </a:lnTo>
                  <a:lnTo>
                    <a:pt x="577307" y="633222"/>
                  </a:lnTo>
                  <a:lnTo>
                    <a:pt x="610324" y="602835"/>
                  </a:lnTo>
                  <a:lnTo>
                    <a:pt x="644102" y="573059"/>
                  </a:lnTo>
                  <a:lnTo>
                    <a:pt x="678629" y="543903"/>
                  </a:lnTo>
                  <a:lnTo>
                    <a:pt x="713891" y="515380"/>
                  </a:lnTo>
                  <a:lnTo>
                    <a:pt x="749877" y="487500"/>
                  </a:lnTo>
                  <a:lnTo>
                    <a:pt x="786571" y="460274"/>
                  </a:lnTo>
                  <a:lnTo>
                    <a:pt x="823963" y="433712"/>
                  </a:lnTo>
                  <a:lnTo>
                    <a:pt x="862038" y="407827"/>
                  </a:lnTo>
                  <a:lnTo>
                    <a:pt x="900784" y="382629"/>
                  </a:lnTo>
                  <a:lnTo>
                    <a:pt x="940188" y="358129"/>
                  </a:lnTo>
                  <a:lnTo>
                    <a:pt x="980236" y="334337"/>
                  </a:lnTo>
                  <a:lnTo>
                    <a:pt x="1020916" y="311266"/>
                  </a:lnTo>
                  <a:lnTo>
                    <a:pt x="1062215" y="288925"/>
                  </a:lnTo>
                  <a:lnTo>
                    <a:pt x="1104120" y="267326"/>
                  </a:lnTo>
                  <a:lnTo>
                    <a:pt x="1146617" y="246480"/>
                  </a:lnTo>
                  <a:lnTo>
                    <a:pt x="1189695" y="226397"/>
                  </a:lnTo>
                  <a:lnTo>
                    <a:pt x="1233339" y="207089"/>
                  </a:lnTo>
                  <a:lnTo>
                    <a:pt x="1277537" y="188567"/>
                  </a:lnTo>
                  <a:lnTo>
                    <a:pt x="1322275" y="170842"/>
                  </a:lnTo>
                  <a:lnTo>
                    <a:pt x="1367542" y="153924"/>
                  </a:lnTo>
                  <a:lnTo>
                    <a:pt x="1413324" y="137824"/>
                  </a:lnTo>
                  <a:lnTo>
                    <a:pt x="1459607" y="122555"/>
                  </a:lnTo>
                  <a:lnTo>
                    <a:pt x="1506379" y="108125"/>
                  </a:lnTo>
                  <a:lnTo>
                    <a:pt x="1553628" y="94547"/>
                  </a:lnTo>
                  <a:lnTo>
                    <a:pt x="1601339" y="81832"/>
                  </a:lnTo>
                  <a:lnTo>
                    <a:pt x="1649500" y="69989"/>
                  </a:lnTo>
                  <a:lnTo>
                    <a:pt x="1698098" y="59032"/>
                  </a:lnTo>
                  <a:lnTo>
                    <a:pt x="1747121" y="48969"/>
                  </a:lnTo>
                  <a:lnTo>
                    <a:pt x="1796554" y="39813"/>
                  </a:lnTo>
                  <a:lnTo>
                    <a:pt x="1846385" y="31574"/>
                  </a:lnTo>
                  <a:lnTo>
                    <a:pt x="1896601" y="24263"/>
                  </a:lnTo>
                  <a:lnTo>
                    <a:pt x="1947190" y="17892"/>
                  </a:lnTo>
                  <a:lnTo>
                    <a:pt x="1998137" y="12470"/>
                  </a:lnTo>
                  <a:lnTo>
                    <a:pt x="2049431" y="8010"/>
                  </a:lnTo>
                  <a:lnTo>
                    <a:pt x="2101057" y="4522"/>
                  </a:lnTo>
                  <a:lnTo>
                    <a:pt x="2153004" y="2017"/>
                  </a:lnTo>
                  <a:lnTo>
                    <a:pt x="2205258" y="506"/>
                  </a:lnTo>
                  <a:lnTo>
                    <a:pt x="2257806" y="0"/>
                  </a:lnTo>
                  <a:lnTo>
                    <a:pt x="2257806" y="1906524"/>
                  </a:lnTo>
                  <a:lnTo>
                    <a:pt x="2257806" y="381304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4" name="object 7"/>
            <p:cNvSpPr/>
            <p:nvPr/>
          </p:nvSpPr>
          <p:spPr>
            <a:xfrm>
              <a:off x="1355598" y="2745486"/>
              <a:ext cx="1514475" cy="2534920"/>
            </a:xfrm>
            <a:custGeom>
              <a:avLst/>
              <a:gdLst/>
              <a:ahLst/>
              <a:cxnLst/>
              <a:rect l="l" t="t" r="r" b="b"/>
              <a:pathLst>
                <a:path w="1514475" h="2534920">
                  <a:moveTo>
                    <a:pt x="1514094" y="0"/>
                  </a:moveTo>
                  <a:lnTo>
                    <a:pt x="1462044" y="734"/>
                  </a:lnTo>
                  <a:lnTo>
                    <a:pt x="1410434" y="2923"/>
                  </a:lnTo>
                  <a:lnTo>
                    <a:pt x="1359293" y="6542"/>
                  </a:lnTo>
                  <a:lnTo>
                    <a:pt x="1308649" y="11567"/>
                  </a:lnTo>
                  <a:lnTo>
                    <a:pt x="1258529" y="17975"/>
                  </a:lnTo>
                  <a:lnTo>
                    <a:pt x="1208963" y="25743"/>
                  </a:lnTo>
                  <a:lnTo>
                    <a:pt x="1159978" y="34847"/>
                  </a:lnTo>
                  <a:lnTo>
                    <a:pt x="1111602" y="45263"/>
                  </a:lnTo>
                  <a:lnTo>
                    <a:pt x="1063864" y="56967"/>
                  </a:lnTo>
                  <a:lnTo>
                    <a:pt x="1016792" y="69937"/>
                  </a:lnTo>
                  <a:lnTo>
                    <a:pt x="970414" y="84148"/>
                  </a:lnTo>
                  <a:lnTo>
                    <a:pt x="924758" y="99577"/>
                  </a:lnTo>
                  <a:lnTo>
                    <a:pt x="879852" y="116201"/>
                  </a:lnTo>
                  <a:lnTo>
                    <a:pt x="835726" y="133995"/>
                  </a:lnTo>
                  <a:lnTo>
                    <a:pt x="792405" y="152937"/>
                  </a:lnTo>
                  <a:lnTo>
                    <a:pt x="749920" y="173002"/>
                  </a:lnTo>
                  <a:lnTo>
                    <a:pt x="708299" y="194167"/>
                  </a:lnTo>
                  <a:lnTo>
                    <a:pt x="667568" y="216408"/>
                  </a:lnTo>
                  <a:lnTo>
                    <a:pt x="627757" y="239703"/>
                  </a:lnTo>
                  <a:lnTo>
                    <a:pt x="588894" y="264026"/>
                  </a:lnTo>
                  <a:lnTo>
                    <a:pt x="551007" y="289355"/>
                  </a:lnTo>
                  <a:lnTo>
                    <a:pt x="514124" y="315667"/>
                  </a:lnTo>
                  <a:lnTo>
                    <a:pt x="478273" y="342936"/>
                  </a:lnTo>
                  <a:lnTo>
                    <a:pt x="443483" y="371141"/>
                  </a:lnTo>
                  <a:lnTo>
                    <a:pt x="409782" y="400257"/>
                  </a:lnTo>
                  <a:lnTo>
                    <a:pt x="377198" y="430261"/>
                  </a:lnTo>
                  <a:lnTo>
                    <a:pt x="345759" y="461129"/>
                  </a:lnTo>
                  <a:lnTo>
                    <a:pt x="315493" y="492837"/>
                  </a:lnTo>
                  <a:lnTo>
                    <a:pt x="286429" y="525363"/>
                  </a:lnTo>
                  <a:lnTo>
                    <a:pt x="258594" y="558682"/>
                  </a:lnTo>
                  <a:lnTo>
                    <a:pt x="232018" y="592770"/>
                  </a:lnTo>
                  <a:lnTo>
                    <a:pt x="206727" y="627605"/>
                  </a:lnTo>
                  <a:lnTo>
                    <a:pt x="182751" y="663163"/>
                  </a:lnTo>
                  <a:lnTo>
                    <a:pt x="160118" y="699419"/>
                  </a:lnTo>
                  <a:lnTo>
                    <a:pt x="138855" y="736352"/>
                  </a:lnTo>
                  <a:lnTo>
                    <a:pt x="118991" y="773936"/>
                  </a:lnTo>
                  <a:lnTo>
                    <a:pt x="100554" y="812148"/>
                  </a:lnTo>
                  <a:lnTo>
                    <a:pt x="83572" y="850965"/>
                  </a:lnTo>
                  <a:lnTo>
                    <a:pt x="68074" y="890363"/>
                  </a:lnTo>
                  <a:lnTo>
                    <a:pt x="54087" y="930319"/>
                  </a:lnTo>
                  <a:lnTo>
                    <a:pt x="41641" y="970808"/>
                  </a:lnTo>
                  <a:lnTo>
                    <a:pt x="30762" y="1011808"/>
                  </a:lnTo>
                  <a:lnTo>
                    <a:pt x="21480" y="1053295"/>
                  </a:lnTo>
                  <a:lnTo>
                    <a:pt x="13822" y="1095245"/>
                  </a:lnTo>
                  <a:lnTo>
                    <a:pt x="7817" y="1137635"/>
                  </a:lnTo>
                  <a:lnTo>
                    <a:pt x="3493" y="1180440"/>
                  </a:lnTo>
                  <a:lnTo>
                    <a:pt x="878" y="1223639"/>
                  </a:lnTo>
                  <a:lnTo>
                    <a:pt x="0" y="1267206"/>
                  </a:lnTo>
                  <a:lnTo>
                    <a:pt x="878" y="1310772"/>
                  </a:lnTo>
                  <a:lnTo>
                    <a:pt x="3493" y="1353971"/>
                  </a:lnTo>
                  <a:lnTo>
                    <a:pt x="7817" y="1396776"/>
                  </a:lnTo>
                  <a:lnTo>
                    <a:pt x="13822" y="1439166"/>
                  </a:lnTo>
                  <a:lnTo>
                    <a:pt x="21480" y="1481116"/>
                  </a:lnTo>
                  <a:lnTo>
                    <a:pt x="30762" y="1522603"/>
                  </a:lnTo>
                  <a:lnTo>
                    <a:pt x="41641" y="1563603"/>
                  </a:lnTo>
                  <a:lnTo>
                    <a:pt x="54087" y="1604092"/>
                  </a:lnTo>
                  <a:lnTo>
                    <a:pt x="68074" y="1644048"/>
                  </a:lnTo>
                  <a:lnTo>
                    <a:pt x="83572" y="1683446"/>
                  </a:lnTo>
                  <a:lnTo>
                    <a:pt x="100554" y="1722263"/>
                  </a:lnTo>
                  <a:lnTo>
                    <a:pt x="118991" y="1760475"/>
                  </a:lnTo>
                  <a:lnTo>
                    <a:pt x="138855" y="1798059"/>
                  </a:lnTo>
                  <a:lnTo>
                    <a:pt x="160118" y="1834992"/>
                  </a:lnTo>
                  <a:lnTo>
                    <a:pt x="182751" y="1871248"/>
                  </a:lnTo>
                  <a:lnTo>
                    <a:pt x="206727" y="1906806"/>
                  </a:lnTo>
                  <a:lnTo>
                    <a:pt x="232018" y="1941641"/>
                  </a:lnTo>
                  <a:lnTo>
                    <a:pt x="258594" y="1975729"/>
                  </a:lnTo>
                  <a:lnTo>
                    <a:pt x="286429" y="2009048"/>
                  </a:lnTo>
                  <a:lnTo>
                    <a:pt x="315493" y="2041574"/>
                  </a:lnTo>
                  <a:lnTo>
                    <a:pt x="345759" y="2073282"/>
                  </a:lnTo>
                  <a:lnTo>
                    <a:pt x="377198" y="2104150"/>
                  </a:lnTo>
                  <a:lnTo>
                    <a:pt x="409782" y="2134154"/>
                  </a:lnTo>
                  <a:lnTo>
                    <a:pt x="443484" y="2163270"/>
                  </a:lnTo>
                  <a:lnTo>
                    <a:pt x="478273" y="2191475"/>
                  </a:lnTo>
                  <a:lnTo>
                    <a:pt x="514124" y="2218744"/>
                  </a:lnTo>
                  <a:lnTo>
                    <a:pt x="551007" y="2245056"/>
                  </a:lnTo>
                  <a:lnTo>
                    <a:pt x="588894" y="2270385"/>
                  </a:lnTo>
                  <a:lnTo>
                    <a:pt x="627757" y="2294708"/>
                  </a:lnTo>
                  <a:lnTo>
                    <a:pt x="667568" y="2318003"/>
                  </a:lnTo>
                  <a:lnTo>
                    <a:pt x="708299" y="2340244"/>
                  </a:lnTo>
                  <a:lnTo>
                    <a:pt x="749920" y="2361409"/>
                  </a:lnTo>
                  <a:lnTo>
                    <a:pt x="792405" y="2381474"/>
                  </a:lnTo>
                  <a:lnTo>
                    <a:pt x="835726" y="2400416"/>
                  </a:lnTo>
                  <a:lnTo>
                    <a:pt x="879852" y="2418210"/>
                  </a:lnTo>
                  <a:lnTo>
                    <a:pt x="924758" y="2434834"/>
                  </a:lnTo>
                  <a:lnTo>
                    <a:pt x="970414" y="2450263"/>
                  </a:lnTo>
                  <a:lnTo>
                    <a:pt x="1016792" y="2464474"/>
                  </a:lnTo>
                  <a:lnTo>
                    <a:pt x="1063864" y="2477444"/>
                  </a:lnTo>
                  <a:lnTo>
                    <a:pt x="1111602" y="2489148"/>
                  </a:lnTo>
                  <a:lnTo>
                    <a:pt x="1159978" y="2499564"/>
                  </a:lnTo>
                  <a:lnTo>
                    <a:pt x="1208963" y="2508668"/>
                  </a:lnTo>
                  <a:lnTo>
                    <a:pt x="1258529" y="2516436"/>
                  </a:lnTo>
                  <a:lnTo>
                    <a:pt x="1308649" y="2522844"/>
                  </a:lnTo>
                  <a:lnTo>
                    <a:pt x="1359293" y="2527869"/>
                  </a:lnTo>
                  <a:lnTo>
                    <a:pt x="1410434" y="2531488"/>
                  </a:lnTo>
                  <a:lnTo>
                    <a:pt x="1462044" y="2533677"/>
                  </a:lnTo>
                  <a:lnTo>
                    <a:pt x="1514094" y="2534412"/>
                  </a:lnTo>
                  <a:lnTo>
                    <a:pt x="1514094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5" name="object 8"/>
            <p:cNvSpPr/>
            <p:nvPr/>
          </p:nvSpPr>
          <p:spPr>
            <a:xfrm>
              <a:off x="1355598" y="2745486"/>
              <a:ext cx="1514475" cy="2534920"/>
            </a:xfrm>
            <a:custGeom>
              <a:avLst/>
              <a:gdLst/>
              <a:ahLst/>
              <a:cxnLst/>
              <a:rect l="l" t="t" r="r" b="b"/>
              <a:pathLst>
                <a:path w="1514475" h="2534920">
                  <a:moveTo>
                    <a:pt x="1514094" y="2534412"/>
                  </a:moveTo>
                  <a:lnTo>
                    <a:pt x="1462044" y="2533677"/>
                  </a:lnTo>
                  <a:lnTo>
                    <a:pt x="1410434" y="2531488"/>
                  </a:lnTo>
                  <a:lnTo>
                    <a:pt x="1359293" y="2527869"/>
                  </a:lnTo>
                  <a:lnTo>
                    <a:pt x="1308649" y="2522844"/>
                  </a:lnTo>
                  <a:lnTo>
                    <a:pt x="1258529" y="2516436"/>
                  </a:lnTo>
                  <a:lnTo>
                    <a:pt x="1208963" y="2508668"/>
                  </a:lnTo>
                  <a:lnTo>
                    <a:pt x="1159978" y="2499564"/>
                  </a:lnTo>
                  <a:lnTo>
                    <a:pt x="1111602" y="2489148"/>
                  </a:lnTo>
                  <a:lnTo>
                    <a:pt x="1063864" y="2477444"/>
                  </a:lnTo>
                  <a:lnTo>
                    <a:pt x="1016792" y="2464474"/>
                  </a:lnTo>
                  <a:lnTo>
                    <a:pt x="970414" y="2450263"/>
                  </a:lnTo>
                  <a:lnTo>
                    <a:pt x="924758" y="2434834"/>
                  </a:lnTo>
                  <a:lnTo>
                    <a:pt x="879852" y="2418210"/>
                  </a:lnTo>
                  <a:lnTo>
                    <a:pt x="835726" y="2400416"/>
                  </a:lnTo>
                  <a:lnTo>
                    <a:pt x="792405" y="2381474"/>
                  </a:lnTo>
                  <a:lnTo>
                    <a:pt x="749920" y="2361409"/>
                  </a:lnTo>
                  <a:lnTo>
                    <a:pt x="708299" y="2340244"/>
                  </a:lnTo>
                  <a:lnTo>
                    <a:pt x="667568" y="2318003"/>
                  </a:lnTo>
                  <a:lnTo>
                    <a:pt x="627757" y="2294708"/>
                  </a:lnTo>
                  <a:lnTo>
                    <a:pt x="588894" y="2270385"/>
                  </a:lnTo>
                  <a:lnTo>
                    <a:pt x="551007" y="2245056"/>
                  </a:lnTo>
                  <a:lnTo>
                    <a:pt x="514124" y="2218744"/>
                  </a:lnTo>
                  <a:lnTo>
                    <a:pt x="478273" y="2191475"/>
                  </a:lnTo>
                  <a:lnTo>
                    <a:pt x="443484" y="2163270"/>
                  </a:lnTo>
                  <a:lnTo>
                    <a:pt x="409782" y="2134154"/>
                  </a:lnTo>
                  <a:lnTo>
                    <a:pt x="377198" y="2104150"/>
                  </a:lnTo>
                  <a:lnTo>
                    <a:pt x="345759" y="2073282"/>
                  </a:lnTo>
                  <a:lnTo>
                    <a:pt x="315493" y="2041574"/>
                  </a:lnTo>
                  <a:lnTo>
                    <a:pt x="286429" y="2009048"/>
                  </a:lnTo>
                  <a:lnTo>
                    <a:pt x="258594" y="1975729"/>
                  </a:lnTo>
                  <a:lnTo>
                    <a:pt x="232018" y="1941641"/>
                  </a:lnTo>
                  <a:lnTo>
                    <a:pt x="206727" y="1906806"/>
                  </a:lnTo>
                  <a:lnTo>
                    <a:pt x="182751" y="1871248"/>
                  </a:lnTo>
                  <a:lnTo>
                    <a:pt x="160118" y="1834992"/>
                  </a:lnTo>
                  <a:lnTo>
                    <a:pt x="138855" y="1798059"/>
                  </a:lnTo>
                  <a:lnTo>
                    <a:pt x="118991" y="1760475"/>
                  </a:lnTo>
                  <a:lnTo>
                    <a:pt x="100554" y="1722263"/>
                  </a:lnTo>
                  <a:lnTo>
                    <a:pt x="83572" y="1683446"/>
                  </a:lnTo>
                  <a:lnTo>
                    <a:pt x="68074" y="1644048"/>
                  </a:lnTo>
                  <a:lnTo>
                    <a:pt x="54087" y="1604092"/>
                  </a:lnTo>
                  <a:lnTo>
                    <a:pt x="41641" y="1563603"/>
                  </a:lnTo>
                  <a:lnTo>
                    <a:pt x="30762" y="1522603"/>
                  </a:lnTo>
                  <a:lnTo>
                    <a:pt x="21480" y="1481116"/>
                  </a:lnTo>
                  <a:lnTo>
                    <a:pt x="13822" y="1439166"/>
                  </a:lnTo>
                  <a:lnTo>
                    <a:pt x="7817" y="1396776"/>
                  </a:lnTo>
                  <a:lnTo>
                    <a:pt x="3493" y="1353971"/>
                  </a:lnTo>
                  <a:lnTo>
                    <a:pt x="878" y="1310772"/>
                  </a:lnTo>
                  <a:lnTo>
                    <a:pt x="0" y="1267206"/>
                  </a:lnTo>
                  <a:lnTo>
                    <a:pt x="878" y="1223639"/>
                  </a:lnTo>
                  <a:lnTo>
                    <a:pt x="3493" y="1180440"/>
                  </a:lnTo>
                  <a:lnTo>
                    <a:pt x="7817" y="1137635"/>
                  </a:lnTo>
                  <a:lnTo>
                    <a:pt x="13822" y="1095245"/>
                  </a:lnTo>
                  <a:lnTo>
                    <a:pt x="21480" y="1053295"/>
                  </a:lnTo>
                  <a:lnTo>
                    <a:pt x="30762" y="1011808"/>
                  </a:lnTo>
                  <a:lnTo>
                    <a:pt x="41641" y="970808"/>
                  </a:lnTo>
                  <a:lnTo>
                    <a:pt x="54087" y="930319"/>
                  </a:lnTo>
                  <a:lnTo>
                    <a:pt x="68074" y="890363"/>
                  </a:lnTo>
                  <a:lnTo>
                    <a:pt x="83572" y="850965"/>
                  </a:lnTo>
                  <a:lnTo>
                    <a:pt x="100554" y="812148"/>
                  </a:lnTo>
                  <a:lnTo>
                    <a:pt x="118991" y="773936"/>
                  </a:lnTo>
                  <a:lnTo>
                    <a:pt x="138855" y="736352"/>
                  </a:lnTo>
                  <a:lnTo>
                    <a:pt x="160118" y="699419"/>
                  </a:lnTo>
                  <a:lnTo>
                    <a:pt x="182751" y="663163"/>
                  </a:lnTo>
                  <a:lnTo>
                    <a:pt x="206727" y="627605"/>
                  </a:lnTo>
                  <a:lnTo>
                    <a:pt x="232018" y="592770"/>
                  </a:lnTo>
                  <a:lnTo>
                    <a:pt x="258594" y="558682"/>
                  </a:lnTo>
                  <a:lnTo>
                    <a:pt x="286429" y="525363"/>
                  </a:lnTo>
                  <a:lnTo>
                    <a:pt x="315493" y="492837"/>
                  </a:lnTo>
                  <a:lnTo>
                    <a:pt x="345759" y="461129"/>
                  </a:lnTo>
                  <a:lnTo>
                    <a:pt x="377198" y="430261"/>
                  </a:lnTo>
                  <a:lnTo>
                    <a:pt x="409782" y="400257"/>
                  </a:lnTo>
                  <a:lnTo>
                    <a:pt x="443483" y="371141"/>
                  </a:lnTo>
                  <a:lnTo>
                    <a:pt x="478273" y="342936"/>
                  </a:lnTo>
                  <a:lnTo>
                    <a:pt x="514124" y="315667"/>
                  </a:lnTo>
                  <a:lnTo>
                    <a:pt x="551007" y="289355"/>
                  </a:lnTo>
                  <a:lnTo>
                    <a:pt x="588894" y="264026"/>
                  </a:lnTo>
                  <a:lnTo>
                    <a:pt x="627757" y="239703"/>
                  </a:lnTo>
                  <a:lnTo>
                    <a:pt x="667568" y="216408"/>
                  </a:lnTo>
                  <a:lnTo>
                    <a:pt x="708299" y="194167"/>
                  </a:lnTo>
                  <a:lnTo>
                    <a:pt x="749920" y="173002"/>
                  </a:lnTo>
                  <a:lnTo>
                    <a:pt x="792405" y="152937"/>
                  </a:lnTo>
                  <a:lnTo>
                    <a:pt x="835726" y="133995"/>
                  </a:lnTo>
                  <a:lnTo>
                    <a:pt x="879852" y="116201"/>
                  </a:lnTo>
                  <a:lnTo>
                    <a:pt x="924758" y="99577"/>
                  </a:lnTo>
                  <a:lnTo>
                    <a:pt x="970414" y="84148"/>
                  </a:lnTo>
                  <a:lnTo>
                    <a:pt x="1016792" y="69937"/>
                  </a:lnTo>
                  <a:lnTo>
                    <a:pt x="1063864" y="56967"/>
                  </a:lnTo>
                  <a:lnTo>
                    <a:pt x="1111602" y="45263"/>
                  </a:lnTo>
                  <a:lnTo>
                    <a:pt x="1159978" y="34847"/>
                  </a:lnTo>
                  <a:lnTo>
                    <a:pt x="1208963" y="25743"/>
                  </a:lnTo>
                  <a:lnTo>
                    <a:pt x="1258529" y="17975"/>
                  </a:lnTo>
                  <a:lnTo>
                    <a:pt x="1308649" y="11567"/>
                  </a:lnTo>
                  <a:lnTo>
                    <a:pt x="1359293" y="6542"/>
                  </a:lnTo>
                  <a:lnTo>
                    <a:pt x="1410434" y="2923"/>
                  </a:lnTo>
                  <a:lnTo>
                    <a:pt x="1462044" y="734"/>
                  </a:lnTo>
                  <a:lnTo>
                    <a:pt x="1514094" y="0"/>
                  </a:lnTo>
                  <a:lnTo>
                    <a:pt x="1514094" y="1267206"/>
                  </a:lnTo>
                  <a:lnTo>
                    <a:pt x="1514094" y="2534412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6" name="object 9"/>
            <p:cNvSpPr/>
            <p:nvPr/>
          </p:nvSpPr>
          <p:spPr>
            <a:xfrm>
              <a:off x="2170937" y="3896105"/>
              <a:ext cx="699135" cy="1397635"/>
            </a:xfrm>
            <a:custGeom>
              <a:avLst/>
              <a:gdLst/>
              <a:ahLst/>
              <a:cxnLst/>
              <a:rect l="l" t="t" r="r" b="b"/>
              <a:pathLst>
                <a:path w="699135" h="1397635">
                  <a:moveTo>
                    <a:pt x="698754" y="0"/>
                  </a:moveTo>
                  <a:lnTo>
                    <a:pt x="650908" y="1611"/>
                  </a:lnTo>
                  <a:lnTo>
                    <a:pt x="603928" y="6378"/>
                  </a:lnTo>
                  <a:lnTo>
                    <a:pt x="557918" y="14194"/>
                  </a:lnTo>
                  <a:lnTo>
                    <a:pt x="512982" y="24957"/>
                  </a:lnTo>
                  <a:lnTo>
                    <a:pt x="469225" y="38562"/>
                  </a:lnTo>
                  <a:lnTo>
                    <a:pt x="426749" y="54905"/>
                  </a:lnTo>
                  <a:lnTo>
                    <a:pt x="385660" y="73883"/>
                  </a:lnTo>
                  <a:lnTo>
                    <a:pt x="346060" y="95391"/>
                  </a:lnTo>
                  <a:lnTo>
                    <a:pt x="308055" y="119325"/>
                  </a:lnTo>
                  <a:lnTo>
                    <a:pt x="271748" y="145581"/>
                  </a:lnTo>
                  <a:lnTo>
                    <a:pt x="237243" y="174055"/>
                  </a:lnTo>
                  <a:lnTo>
                    <a:pt x="204644" y="204644"/>
                  </a:lnTo>
                  <a:lnTo>
                    <a:pt x="174055" y="237243"/>
                  </a:lnTo>
                  <a:lnTo>
                    <a:pt x="145581" y="271748"/>
                  </a:lnTo>
                  <a:lnTo>
                    <a:pt x="119325" y="308055"/>
                  </a:lnTo>
                  <a:lnTo>
                    <a:pt x="95391" y="346060"/>
                  </a:lnTo>
                  <a:lnTo>
                    <a:pt x="73883" y="385660"/>
                  </a:lnTo>
                  <a:lnTo>
                    <a:pt x="54905" y="426749"/>
                  </a:lnTo>
                  <a:lnTo>
                    <a:pt x="38562" y="469225"/>
                  </a:lnTo>
                  <a:lnTo>
                    <a:pt x="24957" y="512982"/>
                  </a:lnTo>
                  <a:lnTo>
                    <a:pt x="14194" y="557918"/>
                  </a:lnTo>
                  <a:lnTo>
                    <a:pt x="6378" y="603928"/>
                  </a:lnTo>
                  <a:lnTo>
                    <a:pt x="1611" y="650908"/>
                  </a:lnTo>
                  <a:lnTo>
                    <a:pt x="0" y="698754"/>
                  </a:lnTo>
                  <a:lnTo>
                    <a:pt x="1611" y="746599"/>
                  </a:lnTo>
                  <a:lnTo>
                    <a:pt x="6378" y="793579"/>
                  </a:lnTo>
                  <a:lnTo>
                    <a:pt x="14194" y="839589"/>
                  </a:lnTo>
                  <a:lnTo>
                    <a:pt x="24957" y="884525"/>
                  </a:lnTo>
                  <a:lnTo>
                    <a:pt x="38562" y="928282"/>
                  </a:lnTo>
                  <a:lnTo>
                    <a:pt x="54905" y="970758"/>
                  </a:lnTo>
                  <a:lnTo>
                    <a:pt x="73883" y="1011847"/>
                  </a:lnTo>
                  <a:lnTo>
                    <a:pt x="95391" y="1051447"/>
                  </a:lnTo>
                  <a:lnTo>
                    <a:pt x="119325" y="1089452"/>
                  </a:lnTo>
                  <a:lnTo>
                    <a:pt x="145581" y="1125759"/>
                  </a:lnTo>
                  <a:lnTo>
                    <a:pt x="174055" y="1160264"/>
                  </a:lnTo>
                  <a:lnTo>
                    <a:pt x="204644" y="1192863"/>
                  </a:lnTo>
                  <a:lnTo>
                    <a:pt x="237243" y="1223452"/>
                  </a:lnTo>
                  <a:lnTo>
                    <a:pt x="271748" y="1251926"/>
                  </a:lnTo>
                  <a:lnTo>
                    <a:pt x="308055" y="1278182"/>
                  </a:lnTo>
                  <a:lnTo>
                    <a:pt x="346060" y="1302116"/>
                  </a:lnTo>
                  <a:lnTo>
                    <a:pt x="385660" y="1323624"/>
                  </a:lnTo>
                  <a:lnTo>
                    <a:pt x="426749" y="1342602"/>
                  </a:lnTo>
                  <a:lnTo>
                    <a:pt x="469225" y="1358945"/>
                  </a:lnTo>
                  <a:lnTo>
                    <a:pt x="512982" y="1372550"/>
                  </a:lnTo>
                  <a:lnTo>
                    <a:pt x="557918" y="1383313"/>
                  </a:lnTo>
                  <a:lnTo>
                    <a:pt x="603928" y="1391129"/>
                  </a:lnTo>
                  <a:lnTo>
                    <a:pt x="650908" y="1395896"/>
                  </a:lnTo>
                  <a:lnTo>
                    <a:pt x="698754" y="1397508"/>
                  </a:lnTo>
                  <a:lnTo>
                    <a:pt x="698754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37" name="object 10"/>
            <p:cNvSpPr/>
            <p:nvPr/>
          </p:nvSpPr>
          <p:spPr>
            <a:xfrm>
              <a:off x="2170937" y="3896105"/>
              <a:ext cx="699135" cy="1397635"/>
            </a:xfrm>
            <a:custGeom>
              <a:avLst/>
              <a:gdLst/>
              <a:ahLst/>
              <a:cxnLst/>
              <a:rect l="l" t="t" r="r" b="b"/>
              <a:pathLst>
                <a:path w="699135" h="1397635">
                  <a:moveTo>
                    <a:pt x="698754" y="1397508"/>
                  </a:moveTo>
                  <a:lnTo>
                    <a:pt x="650908" y="1395896"/>
                  </a:lnTo>
                  <a:lnTo>
                    <a:pt x="603928" y="1391129"/>
                  </a:lnTo>
                  <a:lnTo>
                    <a:pt x="557918" y="1383313"/>
                  </a:lnTo>
                  <a:lnTo>
                    <a:pt x="512982" y="1372550"/>
                  </a:lnTo>
                  <a:lnTo>
                    <a:pt x="469225" y="1358945"/>
                  </a:lnTo>
                  <a:lnTo>
                    <a:pt x="426749" y="1342602"/>
                  </a:lnTo>
                  <a:lnTo>
                    <a:pt x="385660" y="1323624"/>
                  </a:lnTo>
                  <a:lnTo>
                    <a:pt x="346060" y="1302116"/>
                  </a:lnTo>
                  <a:lnTo>
                    <a:pt x="308055" y="1278182"/>
                  </a:lnTo>
                  <a:lnTo>
                    <a:pt x="271748" y="1251926"/>
                  </a:lnTo>
                  <a:lnTo>
                    <a:pt x="237243" y="1223452"/>
                  </a:lnTo>
                  <a:lnTo>
                    <a:pt x="204644" y="1192863"/>
                  </a:lnTo>
                  <a:lnTo>
                    <a:pt x="174055" y="1160264"/>
                  </a:lnTo>
                  <a:lnTo>
                    <a:pt x="145581" y="1125759"/>
                  </a:lnTo>
                  <a:lnTo>
                    <a:pt x="119325" y="1089452"/>
                  </a:lnTo>
                  <a:lnTo>
                    <a:pt x="95391" y="1051447"/>
                  </a:lnTo>
                  <a:lnTo>
                    <a:pt x="73883" y="1011847"/>
                  </a:lnTo>
                  <a:lnTo>
                    <a:pt x="54905" y="970758"/>
                  </a:lnTo>
                  <a:lnTo>
                    <a:pt x="38562" y="928282"/>
                  </a:lnTo>
                  <a:lnTo>
                    <a:pt x="24957" y="884525"/>
                  </a:lnTo>
                  <a:lnTo>
                    <a:pt x="14194" y="839589"/>
                  </a:lnTo>
                  <a:lnTo>
                    <a:pt x="6378" y="793579"/>
                  </a:lnTo>
                  <a:lnTo>
                    <a:pt x="1611" y="746599"/>
                  </a:lnTo>
                  <a:lnTo>
                    <a:pt x="0" y="698754"/>
                  </a:lnTo>
                  <a:lnTo>
                    <a:pt x="1611" y="650908"/>
                  </a:lnTo>
                  <a:lnTo>
                    <a:pt x="6378" y="603928"/>
                  </a:lnTo>
                  <a:lnTo>
                    <a:pt x="14194" y="557918"/>
                  </a:lnTo>
                  <a:lnTo>
                    <a:pt x="24957" y="512982"/>
                  </a:lnTo>
                  <a:lnTo>
                    <a:pt x="38562" y="469225"/>
                  </a:lnTo>
                  <a:lnTo>
                    <a:pt x="54905" y="426749"/>
                  </a:lnTo>
                  <a:lnTo>
                    <a:pt x="73883" y="385660"/>
                  </a:lnTo>
                  <a:lnTo>
                    <a:pt x="95391" y="346060"/>
                  </a:lnTo>
                  <a:lnTo>
                    <a:pt x="119325" y="308055"/>
                  </a:lnTo>
                  <a:lnTo>
                    <a:pt x="145581" y="271748"/>
                  </a:lnTo>
                  <a:lnTo>
                    <a:pt x="174055" y="237243"/>
                  </a:lnTo>
                  <a:lnTo>
                    <a:pt x="204644" y="204644"/>
                  </a:lnTo>
                  <a:lnTo>
                    <a:pt x="237243" y="174055"/>
                  </a:lnTo>
                  <a:lnTo>
                    <a:pt x="271748" y="145581"/>
                  </a:lnTo>
                  <a:lnTo>
                    <a:pt x="308055" y="119325"/>
                  </a:lnTo>
                  <a:lnTo>
                    <a:pt x="346060" y="95391"/>
                  </a:lnTo>
                  <a:lnTo>
                    <a:pt x="385660" y="73883"/>
                  </a:lnTo>
                  <a:lnTo>
                    <a:pt x="426749" y="54905"/>
                  </a:lnTo>
                  <a:lnTo>
                    <a:pt x="469225" y="38562"/>
                  </a:lnTo>
                  <a:lnTo>
                    <a:pt x="512982" y="24957"/>
                  </a:lnTo>
                  <a:lnTo>
                    <a:pt x="557918" y="14194"/>
                  </a:lnTo>
                  <a:lnTo>
                    <a:pt x="603928" y="6378"/>
                  </a:lnTo>
                  <a:lnTo>
                    <a:pt x="650908" y="1611"/>
                  </a:lnTo>
                  <a:lnTo>
                    <a:pt x="698754" y="0"/>
                  </a:lnTo>
                  <a:lnTo>
                    <a:pt x="698754" y="698754"/>
                  </a:lnTo>
                  <a:lnTo>
                    <a:pt x="698754" y="1397508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40" name="object 12"/>
          <p:cNvSpPr/>
          <p:nvPr/>
        </p:nvSpPr>
        <p:spPr>
          <a:xfrm>
            <a:off x="3732549" y="762000"/>
            <a:ext cx="376555" cy="539750"/>
          </a:xfrm>
          <a:custGeom>
            <a:avLst/>
            <a:gdLst/>
            <a:ahLst/>
            <a:cxnLst/>
            <a:rect l="l" t="t" r="r" b="b"/>
            <a:pathLst>
              <a:path w="376554" h="539750">
                <a:moveTo>
                  <a:pt x="376428" y="0"/>
                </a:moveTo>
                <a:lnTo>
                  <a:pt x="188213" y="188213"/>
                </a:lnTo>
                <a:lnTo>
                  <a:pt x="0" y="0"/>
                </a:lnTo>
                <a:lnTo>
                  <a:pt x="0" y="351282"/>
                </a:lnTo>
                <a:lnTo>
                  <a:pt x="188213" y="539496"/>
                </a:lnTo>
                <a:lnTo>
                  <a:pt x="376428" y="351282"/>
                </a:lnTo>
                <a:lnTo>
                  <a:pt x="37642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52400" y="152400"/>
            <a:ext cx="12343012" cy="6701980"/>
            <a:chOff x="762" y="237743"/>
            <a:chExt cx="12191365" cy="6619494"/>
          </a:xfrm>
          <a:noFill/>
        </p:grpSpPr>
        <p:sp>
          <p:nvSpPr>
            <p:cNvPr id="4" name="object 4"/>
            <p:cNvSpPr/>
            <p:nvPr/>
          </p:nvSpPr>
          <p:spPr>
            <a:xfrm>
              <a:off x="762" y="6857237"/>
              <a:ext cx="12191365" cy="0"/>
            </a:xfrm>
            <a:custGeom>
              <a:avLst/>
              <a:gdLst/>
              <a:ahLst/>
              <a:cxnLst/>
              <a:rect l="l" t="t" r="r" b="b"/>
              <a:pathLst>
                <a:path w="12191365">
                  <a:moveTo>
                    <a:pt x="0" y="0"/>
                  </a:moveTo>
                  <a:lnTo>
                    <a:pt x="12191238" y="0"/>
                  </a:lnTo>
                </a:path>
              </a:pathLst>
            </a:custGeom>
            <a:grpFill/>
            <a:ln w="19812">
              <a:noFill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835151" y="237743"/>
              <a:ext cx="11157585" cy="352425"/>
            </a:xfrm>
            <a:custGeom>
              <a:avLst/>
              <a:gdLst/>
              <a:ahLst/>
              <a:cxnLst/>
              <a:rect l="l" t="t" r="r" b="b"/>
              <a:pathLst>
                <a:path w="11157585" h="352425">
                  <a:moveTo>
                    <a:pt x="0" y="352043"/>
                  </a:moveTo>
                  <a:lnTo>
                    <a:pt x="11157204" y="352043"/>
                  </a:lnTo>
                  <a:lnTo>
                    <a:pt x="11157204" y="0"/>
                  </a:lnTo>
                  <a:lnTo>
                    <a:pt x="0" y="0"/>
                  </a:lnTo>
                  <a:lnTo>
                    <a:pt x="0" y="352043"/>
                  </a:lnTo>
                  <a:close/>
                </a:path>
              </a:pathLst>
            </a:custGeom>
            <a:grpFill/>
            <a:ln w="12192">
              <a:noFill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951483" y="1043196"/>
            <a:ext cx="11037258" cy="721165"/>
            <a:chOff x="955421" y="586612"/>
            <a:chExt cx="10996295" cy="85979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8596" y="589787"/>
              <a:ext cx="10989564" cy="85343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58596" y="589787"/>
              <a:ext cx="10989945" cy="853440"/>
            </a:xfrm>
            <a:custGeom>
              <a:avLst/>
              <a:gdLst/>
              <a:ahLst/>
              <a:cxnLst/>
              <a:rect l="l" t="t" r="r" b="b"/>
              <a:pathLst>
                <a:path w="10989945" h="853440">
                  <a:moveTo>
                    <a:pt x="0" y="853439"/>
                  </a:moveTo>
                  <a:lnTo>
                    <a:pt x="10989564" y="853439"/>
                  </a:lnTo>
                  <a:lnTo>
                    <a:pt x="10989564" y="0"/>
                  </a:lnTo>
                  <a:lnTo>
                    <a:pt x="0" y="0"/>
                  </a:lnTo>
                  <a:lnTo>
                    <a:pt x="0" y="853439"/>
                  </a:lnTo>
                  <a:close/>
                </a:path>
              </a:pathLst>
            </a:custGeom>
            <a:ln w="6096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951483" y="152400"/>
            <a:ext cx="6973317" cy="3568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</a:rPr>
              <a:t>Государственный архив Российской Федерации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object 5"/>
          <p:cNvSpPr txBox="1"/>
          <p:nvPr/>
        </p:nvSpPr>
        <p:spPr>
          <a:xfrm>
            <a:off x="3048000" y="2159549"/>
            <a:ext cx="5710555" cy="4220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25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Угроза</a:t>
            </a:r>
            <a:r>
              <a:rPr sz="1600" b="1" u="heavy" spc="2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5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коррупции</a:t>
            </a:r>
            <a:r>
              <a:rPr sz="1600" b="1" u="heavy" spc="55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имеет</a:t>
            </a:r>
            <a:r>
              <a:rPr sz="1600" b="1" u="heavy" spc="2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измерения</a:t>
            </a:r>
            <a:r>
              <a:rPr sz="1600" b="1" u="heavy" spc="20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5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в</a:t>
            </a:r>
            <a:r>
              <a:rPr sz="1600" b="1" u="heavy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sz="1600" b="1" u="heavy" spc="-15" dirty="0">
                <a:solidFill>
                  <a:schemeClr val="tx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области</a:t>
            </a:r>
            <a:r>
              <a:rPr sz="16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:</a:t>
            </a:r>
            <a:endParaRPr sz="1600" dirty="0">
              <a:latin typeface="Arial"/>
              <a:cs typeface="Arial"/>
            </a:endParaRPr>
          </a:p>
          <a:p>
            <a:pPr marL="355600" indent="-343535">
              <a:lnSpc>
                <a:spcPts val="1730"/>
              </a:lnSpc>
              <a:spcBef>
                <a:spcPts val="1150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  <a:tab pos="356235" algn="l"/>
              </a:tabLst>
            </a:pPr>
            <a:r>
              <a:rPr sz="1600" b="1" spc="-15" dirty="0">
                <a:latin typeface="Arial"/>
                <a:cs typeface="Arial"/>
              </a:rPr>
              <a:t>социологии:</a:t>
            </a:r>
            <a:endParaRPr sz="1600" dirty="0">
              <a:latin typeface="Arial"/>
              <a:cs typeface="Arial"/>
            </a:endParaRPr>
          </a:p>
          <a:p>
            <a:pPr marL="355600" indent="-343535">
              <a:lnSpc>
                <a:spcPts val="1535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10" dirty="0">
                <a:latin typeface="Microsoft Sans Serif"/>
                <a:cs typeface="Microsoft Sans Serif"/>
              </a:rPr>
              <a:t>опасность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для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жизни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здоровья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людей;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ts val="1535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20" dirty="0">
                <a:latin typeface="Microsoft Sans Serif"/>
                <a:cs typeface="Microsoft Sans Serif"/>
              </a:rPr>
              <a:t>замедление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социального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развития;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ts val="1535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неэффективность</a:t>
            </a:r>
            <a:r>
              <a:rPr sz="1600" spc="9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в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освоении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государственных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средств;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ts val="1535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снижение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конкуренции;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ts val="1535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20" dirty="0">
                <a:latin typeface="Microsoft Sans Serif"/>
                <a:cs typeface="Microsoft Sans Serif"/>
              </a:rPr>
              <a:t>потери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времени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из-за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хождения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-40" dirty="0">
                <a:latin typeface="Microsoft Sans Serif"/>
                <a:cs typeface="Microsoft Sans Serif"/>
              </a:rPr>
              <a:t>за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справками;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ts val="1730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5" dirty="0">
                <a:latin typeface="Microsoft Sans Serif"/>
                <a:cs typeface="Microsoft Sans Serif"/>
              </a:rPr>
              <a:t>рост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социального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неравенства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95" dirty="0">
                <a:latin typeface="Microsoft Sans Serif"/>
                <a:cs typeface="Microsoft Sans Serif"/>
              </a:rPr>
              <a:t>т.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д.;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ts val="1730"/>
              </a:lnSpc>
              <a:spcBef>
                <a:spcPts val="1155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  <a:tab pos="356235" algn="l"/>
              </a:tabLst>
            </a:pPr>
            <a:r>
              <a:rPr sz="1600" b="1" spc="-10" dirty="0">
                <a:latin typeface="Arial"/>
                <a:cs typeface="Arial"/>
              </a:rPr>
              <a:t>международных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отношений:</a:t>
            </a:r>
            <a:endParaRPr sz="1600" dirty="0">
              <a:latin typeface="Arial"/>
              <a:cs typeface="Arial"/>
            </a:endParaRPr>
          </a:p>
          <a:p>
            <a:pPr marL="355600" indent="-343535">
              <a:lnSpc>
                <a:spcPts val="1540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снижение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международного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имиджа;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ts val="1535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20" dirty="0">
                <a:latin typeface="Microsoft Sans Serif"/>
                <a:cs typeface="Microsoft Sans Serif"/>
              </a:rPr>
              <a:t>уменьшение</a:t>
            </a:r>
            <a:r>
              <a:rPr sz="1600" spc="8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иностранных</a:t>
            </a:r>
            <a:r>
              <a:rPr sz="1600" spc="8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инвестиций;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ts val="1730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20" dirty="0">
                <a:latin typeface="Microsoft Sans Serif"/>
                <a:cs typeface="Microsoft Sans Serif"/>
              </a:rPr>
              <a:t>уменьшение</a:t>
            </a:r>
            <a:r>
              <a:rPr sz="1600" spc="7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доходов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от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международной</a:t>
            </a:r>
            <a:r>
              <a:rPr sz="1600" spc="7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торговли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50" dirty="0">
                <a:latin typeface="Microsoft Sans Serif"/>
                <a:cs typeface="Microsoft Sans Serif"/>
              </a:rPr>
              <a:t>т.д.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4965" algn="l"/>
                <a:tab pos="356235" algn="l"/>
              </a:tabLst>
            </a:pPr>
            <a:r>
              <a:rPr sz="1600" b="1" spc="-10" dirty="0">
                <a:latin typeface="Arial"/>
                <a:cs typeface="Arial"/>
              </a:rPr>
              <a:t>политики</a:t>
            </a:r>
            <a:r>
              <a:rPr sz="1600" spc="-10" dirty="0">
                <a:latin typeface="Microsoft Sans Serif"/>
                <a:cs typeface="Microsoft Sans Serif"/>
              </a:rPr>
              <a:t>;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buClr>
                <a:srgbClr val="FF0000"/>
              </a:buClr>
              <a:buFont typeface="Wingdings"/>
              <a:buChar char=""/>
              <a:tabLst>
                <a:tab pos="354965" algn="l"/>
                <a:tab pos="356235" algn="l"/>
              </a:tabLst>
            </a:pPr>
            <a:r>
              <a:rPr sz="1600" b="1" spc="-15" dirty="0">
                <a:latin typeface="Arial"/>
                <a:cs typeface="Arial"/>
              </a:rPr>
              <a:t>обеспечения</a:t>
            </a:r>
            <a:r>
              <a:rPr sz="1600" b="1" spc="2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безопасности:</a:t>
            </a:r>
            <a:endParaRPr sz="1600" dirty="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15" dirty="0">
                <a:latin typeface="Microsoft Sans Serif"/>
                <a:cs typeface="Microsoft Sans Serif"/>
              </a:rPr>
              <a:t>снижение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боеготовности;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sz="1600" spc="-20" dirty="0">
                <a:latin typeface="Microsoft Sans Serif"/>
                <a:cs typeface="Microsoft Sans Serif"/>
              </a:rPr>
              <a:t>уязвимость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секретоносителей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и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50" dirty="0">
                <a:latin typeface="Microsoft Sans Serif"/>
                <a:cs typeface="Microsoft Sans Serif"/>
              </a:rPr>
              <a:t>т.д.</a:t>
            </a:r>
            <a:endParaRPr sz="1600" dirty="0">
              <a:latin typeface="Microsoft Sans Serif"/>
              <a:cs typeface="Microsoft Sans Serif"/>
            </a:endParaRPr>
          </a:p>
          <a:p>
            <a:pPr marL="355600" indent="-343535">
              <a:lnSpc>
                <a:spcPct val="100000"/>
              </a:lnSpc>
              <a:spcBef>
                <a:spcPts val="1535"/>
              </a:spcBef>
              <a:buClr>
                <a:srgbClr val="FF0000"/>
              </a:buClr>
              <a:buFont typeface="Wingdings"/>
              <a:buChar char=""/>
              <a:tabLst>
                <a:tab pos="354965" algn="l"/>
                <a:tab pos="356235" algn="l"/>
              </a:tabLst>
            </a:pPr>
            <a:r>
              <a:rPr sz="1600" b="1" spc="-15" dirty="0">
                <a:latin typeface="Arial"/>
                <a:cs typeface="Arial"/>
              </a:rPr>
              <a:t>охраны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окружающей</a:t>
            </a:r>
            <a:r>
              <a:rPr sz="1600" b="1" spc="55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среды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7" name="object 6"/>
          <p:cNvSpPr txBox="1">
            <a:spLocks/>
          </p:cNvSpPr>
          <p:nvPr/>
        </p:nvSpPr>
        <p:spPr>
          <a:xfrm>
            <a:off x="3505200" y="1243479"/>
            <a:ext cx="66294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ru-RU" sz="2000" kern="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ОБЩЕСТВЕННАЯ</a:t>
            </a:r>
            <a:r>
              <a:rPr lang="ru-RU" sz="2000" kern="0" spc="-55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000" kern="0" spc="-1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ОПАСНОСТЬ</a:t>
            </a:r>
            <a:r>
              <a:rPr lang="ru-RU" sz="2000" kern="0" spc="-5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000" kern="0" spc="-1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КОРРУПЦИИ</a:t>
            </a:r>
            <a:endParaRPr lang="ru-RU" sz="2000" kern="0" spc="-10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">
              <a:schemeClr val="accent3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5152" y="589787"/>
            <a:ext cx="11113008" cy="8394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57200" y="76200"/>
            <a:ext cx="7620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  <a:latin typeface="+mj-lt"/>
              </a:rPr>
              <a:t>Государственный архив Российской Федерации</a:t>
            </a:r>
            <a:endParaRPr lang="ru-RU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object 9"/>
          <p:cNvSpPr txBox="1">
            <a:spLocks/>
          </p:cNvSpPr>
          <p:nvPr/>
        </p:nvSpPr>
        <p:spPr>
          <a:xfrm>
            <a:off x="2209800" y="629794"/>
            <a:ext cx="82296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spcBef>
                <a:spcPts val="95"/>
              </a:spcBef>
            </a:pPr>
            <a:r>
              <a:rPr lang="ru-RU" sz="2200" kern="0" spc="-5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ОСНОВНЫЕ</a:t>
            </a:r>
            <a:r>
              <a:rPr lang="ru-RU" sz="2200" kern="0" spc="-2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2200" kern="0" spc="-1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ПРИЧИНЫ</a:t>
            </a:r>
            <a:endParaRPr lang="ru-RU" sz="2200" kern="0" dirty="0" smtClean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175" algn="ctr"/>
            <a:r>
              <a:rPr lang="ru-RU" sz="2200" kern="0" spc="-2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КОРРУПЦИИ</a:t>
            </a:r>
            <a:endParaRPr lang="ru-RU" sz="2200" kern="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8" name="object 5"/>
          <p:cNvSpPr/>
          <p:nvPr/>
        </p:nvSpPr>
        <p:spPr>
          <a:xfrm>
            <a:off x="2306955" y="1752600"/>
            <a:ext cx="8132445" cy="4950077"/>
          </a:xfrm>
          <a:custGeom>
            <a:avLst/>
            <a:gdLst/>
            <a:ahLst/>
            <a:cxnLst/>
            <a:rect l="l" t="t" r="r" b="b"/>
            <a:pathLst>
              <a:path w="8132445" h="5413375">
                <a:moveTo>
                  <a:pt x="8132064" y="0"/>
                </a:moveTo>
                <a:lnTo>
                  <a:pt x="0" y="0"/>
                </a:lnTo>
                <a:lnTo>
                  <a:pt x="0" y="5413248"/>
                </a:lnTo>
                <a:lnTo>
                  <a:pt x="8132064" y="5413248"/>
                </a:lnTo>
                <a:lnTo>
                  <a:pt x="8132064" y="0"/>
                </a:lnTo>
                <a:close/>
              </a:path>
            </a:pathLst>
          </a:custGeom>
          <a:solidFill>
            <a:srgbClr val="F1F1F1">
              <a:alpha val="27058"/>
            </a:srgbClr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2501266" y="1981200"/>
            <a:ext cx="7938134" cy="372935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754380" lvl="1" indent="-285115">
              <a:spcBef>
                <a:spcPts val="700"/>
              </a:spcBef>
              <a:buClr>
                <a:srgbClr val="001F5F"/>
              </a:buClr>
              <a:buFont typeface="Wingdings"/>
              <a:buChar char=""/>
              <a:tabLst>
                <a:tab pos="297815" algn="l"/>
              </a:tabLst>
            </a:pPr>
            <a:r>
              <a:rPr b="1" spc="-15" dirty="0">
                <a:latin typeface="Arial"/>
                <a:cs typeface="Arial"/>
              </a:rPr>
              <a:t>несовершенство</a:t>
            </a:r>
            <a:r>
              <a:rPr b="1" spc="6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государственного</a:t>
            </a:r>
            <a:r>
              <a:rPr b="1" spc="35" dirty="0">
                <a:latin typeface="Arial"/>
                <a:cs typeface="Arial"/>
              </a:rPr>
              <a:t> </a:t>
            </a:r>
            <a:r>
              <a:rPr b="1" spc="-10" dirty="0">
                <a:latin typeface="Arial"/>
                <a:cs typeface="Arial"/>
              </a:rPr>
              <a:t>управления;</a:t>
            </a:r>
            <a:endParaRPr dirty="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600"/>
              </a:spcBef>
              <a:buClr>
                <a:srgbClr val="001F5F"/>
              </a:buClr>
              <a:buFont typeface="Wingdings"/>
              <a:buChar char=""/>
              <a:tabLst>
                <a:tab pos="297815" algn="l"/>
              </a:tabLst>
            </a:pPr>
            <a:r>
              <a:rPr sz="1800" b="1" spc="-10" dirty="0">
                <a:latin typeface="Arial"/>
                <a:cs typeface="Arial"/>
              </a:rPr>
              <a:t>неэффективность</a:t>
            </a:r>
            <a:r>
              <a:rPr sz="1800" b="1" spc="8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законодательства;</a:t>
            </a:r>
            <a:endParaRPr sz="1800" dirty="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600"/>
              </a:spcBef>
              <a:buClr>
                <a:srgbClr val="001F5F"/>
              </a:buClr>
              <a:buFont typeface="Wingdings"/>
              <a:buChar char=""/>
              <a:tabLst>
                <a:tab pos="297815" algn="l"/>
              </a:tabLst>
            </a:pPr>
            <a:r>
              <a:rPr sz="1800" b="1" spc="-15" dirty="0">
                <a:latin typeface="Arial"/>
                <a:cs typeface="Arial"/>
              </a:rPr>
              <a:t>избыточное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администрирование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со </a:t>
            </a:r>
            <a:r>
              <a:rPr sz="1800" b="1" spc="-10" dirty="0">
                <a:latin typeface="Arial"/>
                <a:cs typeface="Arial"/>
              </a:rPr>
              <a:t>стороны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государства;</a:t>
            </a:r>
            <a:endParaRPr sz="1800" dirty="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600"/>
              </a:spcBef>
              <a:buClr>
                <a:srgbClr val="001F5F"/>
              </a:buClr>
              <a:buFont typeface="Wingdings"/>
              <a:buChar char=""/>
              <a:tabLst>
                <a:tab pos="297815" algn="l"/>
              </a:tabLst>
            </a:pPr>
            <a:r>
              <a:rPr sz="1800" b="1" spc="-10" dirty="0">
                <a:latin typeface="Arial"/>
                <a:cs typeface="Arial"/>
              </a:rPr>
              <a:t>желание</a:t>
            </a:r>
            <a:r>
              <a:rPr sz="1800" b="1" spc="38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получить</a:t>
            </a:r>
            <a:r>
              <a:rPr sz="1800" b="1" spc="39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преимущества</a:t>
            </a:r>
            <a:r>
              <a:rPr sz="1800" b="1" spc="39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в</a:t>
            </a:r>
            <a:r>
              <a:rPr sz="1800" b="1" spc="38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конкуренткой</a:t>
            </a:r>
            <a:r>
              <a:rPr sz="1800" b="1" spc="38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борьбе</a:t>
            </a:r>
            <a:r>
              <a:rPr sz="1800" b="1" spc="37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любой</a:t>
            </a:r>
            <a:endParaRPr sz="1800" dirty="0">
              <a:latin typeface="Arial"/>
              <a:cs typeface="Arial"/>
            </a:endParaRPr>
          </a:p>
          <a:p>
            <a:pPr marL="29718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ценой;</a:t>
            </a:r>
            <a:endParaRPr sz="1800" dirty="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600"/>
              </a:spcBef>
              <a:buClr>
                <a:srgbClr val="001F5F"/>
              </a:buClr>
              <a:buFont typeface="Wingdings"/>
              <a:buChar char=""/>
              <a:tabLst>
                <a:tab pos="297815" algn="l"/>
              </a:tabLst>
            </a:pPr>
            <a:r>
              <a:rPr sz="1800" b="1" spc="-10" dirty="0">
                <a:latin typeface="Arial"/>
                <a:cs typeface="Arial"/>
              </a:rPr>
              <a:t>жадность</a:t>
            </a:r>
            <a:r>
              <a:rPr sz="1800" b="1" spc="4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российских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чиновников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и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предпринимателей;</a:t>
            </a:r>
            <a:endParaRPr sz="1800" dirty="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600"/>
              </a:spcBef>
              <a:buClr>
                <a:srgbClr val="001F5F"/>
              </a:buClr>
              <a:buFont typeface="Wingdings"/>
              <a:buChar char=""/>
              <a:tabLst>
                <a:tab pos="297815" algn="l"/>
              </a:tabLst>
            </a:pPr>
            <a:r>
              <a:rPr sz="1800" b="1" spc="-5" dirty="0">
                <a:latin typeface="Arial"/>
                <a:cs typeface="Arial"/>
              </a:rPr>
              <a:t>низкий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профессиональный</a:t>
            </a:r>
            <a:r>
              <a:rPr sz="1800" b="1" spc="8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уровень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правоприменителей;</a:t>
            </a:r>
            <a:endParaRPr sz="1800" dirty="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600"/>
              </a:spcBef>
              <a:buClr>
                <a:srgbClr val="001F5F"/>
              </a:buClr>
              <a:buFont typeface="Wingdings"/>
              <a:buChar char=""/>
              <a:tabLst>
                <a:tab pos="297815" algn="l"/>
              </a:tabLst>
            </a:pPr>
            <a:r>
              <a:rPr sz="1800" b="1" spc="-10" dirty="0">
                <a:latin typeface="Arial"/>
                <a:cs typeface="Arial"/>
              </a:rPr>
              <a:t>правовая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неграмотность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населения;</a:t>
            </a:r>
            <a:endParaRPr sz="1800" dirty="0">
              <a:latin typeface="Arial"/>
              <a:cs typeface="Arial"/>
            </a:endParaRPr>
          </a:p>
          <a:p>
            <a:pPr marL="297180" indent="-285115">
              <a:lnSpc>
                <a:spcPct val="100000"/>
              </a:lnSpc>
              <a:spcBef>
                <a:spcPts val="605"/>
              </a:spcBef>
              <a:buClr>
                <a:srgbClr val="001F5F"/>
              </a:buClr>
              <a:buFont typeface="Wingdings"/>
              <a:buChar char=""/>
              <a:tabLst>
                <a:tab pos="297815" algn="l"/>
              </a:tabLst>
            </a:pPr>
            <a:r>
              <a:rPr sz="1800" b="1" spc="-10" dirty="0">
                <a:latin typeface="Arial"/>
                <a:cs typeface="Arial"/>
              </a:rPr>
              <a:t>традиция</a:t>
            </a:r>
            <a:endParaRPr sz="1800" dirty="0">
              <a:latin typeface="Arial"/>
              <a:cs typeface="Arial"/>
            </a:endParaRPr>
          </a:p>
          <a:p>
            <a:pPr marL="297180" marR="5080" indent="-285115">
              <a:lnSpc>
                <a:spcPct val="100000"/>
              </a:lnSpc>
              <a:spcBef>
                <a:spcPts val="600"/>
              </a:spcBef>
              <a:buClr>
                <a:srgbClr val="001F5F"/>
              </a:buClr>
              <a:buFont typeface="Wingdings"/>
              <a:buChar char=""/>
              <a:tabLst>
                <a:tab pos="297815" algn="l"/>
                <a:tab pos="1274445" algn="l"/>
                <a:tab pos="2407285" algn="l"/>
                <a:tab pos="3554729" algn="l"/>
                <a:tab pos="5731510" algn="l"/>
                <a:tab pos="6057265" algn="l"/>
              </a:tabLst>
            </a:pPr>
            <a:r>
              <a:rPr sz="1800" b="1" dirty="0">
                <a:latin typeface="Arial"/>
                <a:cs typeface="Arial"/>
              </a:rPr>
              <a:t>ни</a:t>
            </a:r>
            <a:r>
              <a:rPr sz="1800" b="1" spc="5" dirty="0">
                <a:latin typeface="Arial"/>
                <a:cs typeface="Arial"/>
              </a:rPr>
              <a:t>з</a:t>
            </a:r>
            <a:r>
              <a:rPr sz="1800" b="1" spc="-5" dirty="0">
                <a:latin typeface="Arial"/>
                <a:cs typeface="Arial"/>
              </a:rPr>
              <a:t>к</a:t>
            </a:r>
            <a:r>
              <a:rPr sz="1800" b="1" spc="5" dirty="0">
                <a:latin typeface="Arial"/>
                <a:cs typeface="Arial"/>
              </a:rPr>
              <a:t>и</a:t>
            </a:r>
            <a:r>
              <a:rPr sz="1800" b="1" dirty="0">
                <a:latin typeface="Arial"/>
                <a:cs typeface="Arial"/>
              </a:rPr>
              <a:t>й	</a:t>
            </a:r>
            <a:r>
              <a:rPr sz="1800" b="1" spc="-45" dirty="0">
                <a:latin typeface="Arial"/>
                <a:cs typeface="Arial"/>
              </a:rPr>
              <a:t>у</a:t>
            </a:r>
            <a:r>
              <a:rPr sz="1800" b="1" dirty="0">
                <a:latin typeface="Arial"/>
                <a:cs typeface="Arial"/>
              </a:rPr>
              <a:t>р</a:t>
            </a:r>
            <a:r>
              <a:rPr sz="1800" b="1" spc="5" dirty="0">
                <a:latin typeface="Arial"/>
                <a:cs typeface="Arial"/>
              </a:rPr>
              <a:t>о</a:t>
            </a:r>
            <a:r>
              <a:rPr sz="1800" b="1" spc="-15" dirty="0">
                <a:latin typeface="Arial"/>
                <a:cs typeface="Arial"/>
              </a:rPr>
              <a:t>в</a:t>
            </a:r>
            <a:r>
              <a:rPr sz="1800" b="1" spc="-5" dirty="0">
                <a:latin typeface="Arial"/>
                <a:cs typeface="Arial"/>
              </a:rPr>
              <a:t>ен</a:t>
            </a:r>
            <a:r>
              <a:rPr sz="1800" b="1" dirty="0">
                <a:latin typeface="Arial"/>
                <a:cs typeface="Arial"/>
              </a:rPr>
              <a:t>ь	д</a:t>
            </a:r>
            <a:r>
              <a:rPr sz="1800" b="1" spc="-50" dirty="0">
                <a:latin typeface="Arial"/>
                <a:cs typeface="Arial"/>
              </a:rPr>
              <a:t>о</a:t>
            </a:r>
            <a:r>
              <a:rPr sz="1800" b="1" spc="-55" dirty="0">
                <a:latin typeface="Arial"/>
                <a:cs typeface="Arial"/>
              </a:rPr>
              <a:t>х</a:t>
            </a:r>
            <a:r>
              <a:rPr sz="1800" b="1" spc="-20" dirty="0">
                <a:latin typeface="Arial"/>
                <a:cs typeface="Arial"/>
              </a:rPr>
              <a:t>о</a:t>
            </a:r>
            <a:r>
              <a:rPr sz="1800" b="1" dirty="0">
                <a:latin typeface="Arial"/>
                <a:cs typeface="Arial"/>
              </a:rPr>
              <a:t>дов	</a:t>
            </a:r>
            <a:r>
              <a:rPr sz="1800" b="1" spc="-30" dirty="0">
                <a:latin typeface="Arial"/>
                <a:cs typeface="Arial"/>
              </a:rPr>
              <a:t>г</a:t>
            </a:r>
            <a:r>
              <a:rPr sz="1800" b="1" spc="-20" dirty="0">
                <a:latin typeface="Arial"/>
                <a:cs typeface="Arial"/>
              </a:rPr>
              <a:t>о</a:t>
            </a:r>
            <a:r>
              <a:rPr sz="1800" b="1" spc="5" dirty="0">
                <a:latin typeface="Arial"/>
                <a:cs typeface="Arial"/>
              </a:rPr>
              <a:t>с</a:t>
            </a:r>
            <a:r>
              <a:rPr sz="1800" b="1" spc="-70" dirty="0">
                <a:latin typeface="Arial"/>
                <a:cs typeface="Arial"/>
              </a:rPr>
              <a:t>у</a:t>
            </a:r>
            <a:r>
              <a:rPr sz="1800" b="1" dirty="0">
                <a:latin typeface="Arial"/>
                <a:cs typeface="Arial"/>
              </a:rPr>
              <a:t>д</a:t>
            </a:r>
            <a:r>
              <a:rPr sz="1800" b="1" spc="-10" dirty="0">
                <a:latin typeface="Arial"/>
                <a:cs typeface="Arial"/>
              </a:rPr>
              <a:t>а</a:t>
            </a:r>
            <a:r>
              <a:rPr sz="1800" b="1" dirty="0">
                <a:latin typeface="Arial"/>
                <a:cs typeface="Arial"/>
              </a:rPr>
              <a:t>р</a:t>
            </a:r>
            <a:r>
              <a:rPr sz="1800" b="1" spc="20" dirty="0">
                <a:latin typeface="Arial"/>
                <a:cs typeface="Arial"/>
              </a:rPr>
              <a:t>с</a:t>
            </a:r>
            <a:r>
              <a:rPr sz="1800" b="1" spc="-20" dirty="0">
                <a:latin typeface="Arial"/>
                <a:cs typeface="Arial"/>
              </a:rPr>
              <a:t>т</a:t>
            </a:r>
            <a:r>
              <a:rPr sz="1800" b="1" spc="-15" dirty="0">
                <a:latin typeface="Arial"/>
                <a:cs typeface="Arial"/>
              </a:rPr>
              <a:t>в</a:t>
            </a:r>
            <a:r>
              <a:rPr sz="1800" b="1" spc="-5" dirty="0">
                <a:latin typeface="Arial"/>
                <a:cs typeface="Arial"/>
              </a:rPr>
              <a:t>енны</a:t>
            </a:r>
            <a:r>
              <a:rPr sz="1800" b="1" dirty="0">
                <a:latin typeface="Arial"/>
                <a:cs typeface="Arial"/>
              </a:rPr>
              <a:t>х	и	</a:t>
            </a:r>
            <a:r>
              <a:rPr sz="1800" b="1" spc="-15" dirty="0">
                <a:latin typeface="Arial"/>
                <a:cs typeface="Arial"/>
              </a:rPr>
              <a:t>м</a:t>
            </a:r>
            <a:r>
              <a:rPr sz="1800" b="1" spc="-5" dirty="0">
                <a:latin typeface="Arial"/>
                <a:cs typeface="Arial"/>
              </a:rPr>
              <a:t>уни</a:t>
            </a:r>
            <a:r>
              <a:rPr sz="1800" b="1" dirty="0">
                <a:latin typeface="Arial"/>
                <a:cs typeface="Arial"/>
              </a:rPr>
              <a:t>ципа</a:t>
            </a:r>
            <a:r>
              <a:rPr sz="1800" b="1" spc="-5" dirty="0">
                <a:latin typeface="Arial"/>
                <a:cs typeface="Arial"/>
              </a:rPr>
              <a:t>л</a:t>
            </a:r>
            <a:r>
              <a:rPr sz="1800" b="1" dirty="0">
                <a:latin typeface="Arial"/>
                <a:cs typeface="Arial"/>
              </a:rPr>
              <a:t>ьн</a:t>
            </a:r>
            <a:r>
              <a:rPr sz="1800" b="1" spc="10" dirty="0">
                <a:latin typeface="Arial"/>
                <a:cs typeface="Arial"/>
              </a:rPr>
              <a:t>ы</a:t>
            </a:r>
            <a:r>
              <a:rPr sz="1800" b="1" dirty="0">
                <a:latin typeface="Arial"/>
                <a:cs typeface="Arial"/>
              </a:rPr>
              <a:t>х  </a:t>
            </a:r>
            <a:r>
              <a:rPr sz="1800" b="1" spc="-10" dirty="0">
                <a:latin typeface="Arial"/>
                <a:cs typeface="Arial"/>
              </a:rPr>
              <a:t>служащих,</a:t>
            </a:r>
            <a:r>
              <a:rPr sz="1800" b="1" spc="6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врачей,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учителей</a:t>
            </a:r>
            <a:r>
              <a:rPr sz="1800" b="1" spc="5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и</a:t>
            </a:r>
            <a:r>
              <a:rPr sz="1800" b="1" spc="1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представителей</a:t>
            </a:r>
            <a:r>
              <a:rPr sz="1800" b="1" spc="65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других</a:t>
            </a:r>
            <a:r>
              <a:rPr sz="1800" b="1" spc="25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профессий;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кругленный прямоугольник 31"/>
          <p:cNvSpPr/>
          <p:nvPr/>
        </p:nvSpPr>
        <p:spPr>
          <a:xfrm>
            <a:off x="3810000" y="6324600"/>
            <a:ext cx="5105400" cy="381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810000" y="5794463"/>
            <a:ext cx="5105400" cy="45393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810000" y="5274414"/>
            <a:ext cx="5105400" cy="457201"/>
          </a:xfrm>
          <a:prstGeom prst="roundRect">
            <a:avLst/>
          </a:prstGeom>
          <a:solidFill>
            <a:srgbClr val="92D050"/>
          </a:solidFill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810000" y="4805995"/>
            <a:ext cx="5105400" cy="405571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shade val="50000"/>
                <a:alpha val="97000"/>
              </a:schemeClr>
            </a:solidFill>
            <a:bevel/>
          </a:ln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object 2"/>
          <p:cNvSpPr txBox="1"/>
          <p:nvPr/>
        </p:nvSpPr>
        <p:spPr>
          <a:xfrm>
            <a:off x="952017" y="53495"/>
            <a:ext cx="6210783" cy="289823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5" dirty="0" smtClean="0">
                <a:solidFill>
                  <a:srgbClr val="FF0000"/>
                </a:solidFill>
                <a:latin typeface="+mj-lt"/>
                <a:cs typeface="Arial"/>
              </a:rPr>
              <a:t>Государственный архив Российской Федерации</a:t>
            </a:r>
            <a:endParaRPr dirty="0"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1" name="object 2"/>
          <p:cNvPicPr/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8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71600" y="685800"/>
            <a:ext cx="9141714" cy="411480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2819400" y="91440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1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-2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ГОСУДАРСТВЕННАЯ</a:t>
            </a:r>
          </a:p>
          <a:p>
            <a:pPr marL="3810" marR="0" lvl="0" indent="0" algn="ctr" defTabSz="91440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-1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АНТИКОРРУПЦИОННАЯ</a:t>
            </a:r>
            <a:r>
              <a:rPr kumimoji="0" lang="ru-RU" sz="1800" b="1" i="0" u="none" strike="noStrike" kern="0" cap="none" spc="3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ru-RU" sz="1800" b="1" i="0" u="none" strike="noStrike" kern="0" cap="none" spc="-5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ПОЛИТИКА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object 6"/>
          <p:cNvSpPr txBox="1"/>
          <p:nvPr/>
        </p:nvSpPr>
        <p:spPr>
          <a:xfrm>
            <a:off x="2249487" y="1768912"/>
            <a:ext cx="7235825" cy="23202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59410" algn="just">
              <a:lnSpc>
                <a:spcPct val="100000"/>
              </a:lnSpc>
              <a:spcBef>
                <a:spcPts val="95"/>
              </a:spcBef>
            </a:pPr>
            <a:r>
              <a:rPr sz="1600" b="1" u="heavy" spc="-1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Государственная </a:t>
            </a:r>
            <a:r>
              <a:rPr sz="16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антикоррупционная политика </a:t>
            </a:r>
            <a:r>
              <a:rPr sz="1600" spc="415" dirty="0">
                <a:solidFill>
                  <a:srgbClr val="FFFFFF"/>
                </a:solidFill>
                <a:latin typeface="Microsoft Sans Serif"/>
                <a:cs typeface="Microsoft Sans Serif"/>
              </a:rPr>
              <a:t>–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это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система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мер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противодействия</a:t>
            </a:r>
            <a:r>
              <a:rPr sz="1600" spc="61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коррупции,</a:t>
            </a:r>
            <a:r>
              <a:rPr sz="1600" spc="385" dirty="0">
                <a:solidFill>
                  <a:srgbClr val="FFFFFF"/>
                </a:solidFill>
                <a:latin typeface="Microsoft Sans Serif"/>
                <a:cs typeface="Microsoft Sans Serif"/>
              </a:rPr>
              <a:t>  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утвержденных</a:t>
            </a:r>
            <a:r>
              <a:rPr sz="1600" spc="60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надлежащим</a:t>
            </a:r>
            <a:r>
              <a:rPr sz="1600" spc="60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6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образом </a:t>
            </a: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скоординированных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целям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и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времени</a:t>
            </a:r>
            <a:r>
              <a:rPr sz="1600" spc="409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их</a:t>
            </a:r>
            <a:r>
              <a:rPr sz="1600" spc="4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осуществления, 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закрепленных </a:t>
            </a:r>
            <a:r>
              <a:rPr sz="16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за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исполнителями, обеспеченных 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в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финансовом,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кадровом 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и </a:t>
            </a:r>
            <a:r>
              <a:rPr sz="16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пропагандистском</a:t>
            </a:r>
            <a:r>
              <a:rPr sz="1600" spc="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планах.</a:t>
            </a:r>
            <a:endParaRPr sz="16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50" dirty="0">
              <a:latin typeface="Microsoft Sans Serif"/>
              <a:cs typeface="Microsoft Sans Serif"/>
            </a:endParaRPr>
          </a:p>
          <a:p>
            <a:pPr marL="12700" marR="5080" indent="415925" algn="just">
              <a:lnSpc>
                <a:spcPct val="100000"/>
              </a:lnSpc>
            </a:pPr>
            <a:r>
              <a:rPr sz="16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Закон</a:t>
            </a:r>
            <a:r>
              <a:rPr sz="1600" spc="55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5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является</a:t>
            </a:r>
            <a:r>
              <a:rPr sz="1600" spc="395" dirty="0">
                <a:solidFill>
                  <a:srgbClr val="FFFFFF"/>
                </a:solidFill>
                <a:latin typeface="Microsoft Sans Serif"/>
                <a:cs typeface="Microsoft Sans Serif"/>
              </a:rPr>
              <a:t>  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одним</a:t>
            </a:r>
            <a:r>
              <a:rPr sz="1600" spc="385" dirty="0">
                <a:solidFill>
                  <a:srgbClr val="FFFFFF"/>
                </a:solidFill>
                <a:latin typeface="Microsoft Sans Serif"/>
                <a:cs typeface="Microsoft Sans Serif"/>
              </a:rPr>
              <a:t>   </a:t>
            </a:r>
            <a:r>
              <a:rPr sz="1600" spc="-35" dirty="0">
                <a:solidFill>
                  <a:srgbClr val="FFFFFF"/>
                </a:solidFill>
                <a:latin typeface="Microsoft Sans Serif"/>
                <a:cs typeface="Microsoft Sans Serif"/>
              </a:rPr>
              <a:t>из</a:t>
            </a:r>
            <a:r>
              <a:rPr sz="1600" spc="355" dirty="0">
                <a:solidFill>
                  <a:srgbClr val="FFFFFF"/>
                </a:solidFill>
                <a:latin typeface="Microsoft Sans Serif"/>
                <a:cs typeface="Microsoft Sans Serif"/>
              </a:rPr>
              <a:t>  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средств</a:t>
            </a:r>
            <a:r>
              <a:rPr sz="1600" spc="610" dirty="0">
                <a:solidFill>
                  <a:srgbClr val="FFFFFF"/>
                </a:solidFill>
                <a:latin typeface="Microsoft Sans Serif"/>
                <a:cs typeface="Microsoft Sans Serif"/>
              </a:rPr>
              <a:t> 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реализации</a:t>
            </a:r>
            <a:r>
              <a:rPr sz="1600" spc="405" dirty="0">
                <a:solidFill>
                  <a:srgbClr val="FFFFFF"/>
                </a:solidFill>
                <a:latin typeface="Microsoft Sans Serif"/>
                <a:cs typeface="Microsoft Sans Serif"/>
              </a:rPr>
              <a:t>  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политики. </a:t>
            </a:r>
            <a:r>
              <a:rPr sz="1600" spc="-409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В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системе </a:t>
            </a: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мер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государственной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политики по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противодействию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коррупции,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наряду</a:t>
            </a:r>
            <a:r>
              <a:rPr sz="1600" spc="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с</a:t>
            </a:r>
            <a:r>
              <a:rPr sz="1600" spc="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правовыми</a:t>
            </a:r>
            <a:r>
              <a:rPr sz="16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мерами,</a:t>
            </a:r>
            <a:r>
              <a:rPr sz="1600" spc="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определяющее</a:t>
            </a:r>
            <a:r>
              <a:rPr sz="16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место</a:t>
            </a:r>
            <a:r>
              <a:rPr sz="16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занимают: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10000" y="4852228"/>
            <a:ext cx="2714526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5260" lvl="0" indent="-114935">
              <a:spcBef>
                <a:spcPts val="100"/>
              </a:spcBef>
              <a:buFontTx/>
              <a:buChar char="-"/>
              <a:tabLst>
                <a:tab pos="175895" algn="l"/>
              </a:tabLst>
            </a:pPr>
            <a:r>
              <a:rPr lang="ru-RU" sz="1700" b="1" spc="-5" dirty="0">
                <a:solidFill>
                  <a:srgbClr val="FFFFFF"/>
                </a:solidFill>
                <a:cs typeface="Calibri"/>
              </a:rPr>
              <a:t>организационные</a:t>
            </a:r>
            <a:r>
              <a:rPr lang="ru-RU" sz="1700" b="1" spc="-20" dirty="0">
                <a:solidFill>
                  <a:srgbClr val="FFFFFF"/>
                </a:solidFill>
                <a:cs typeface="Calibri"/>
              </a:rPr>
              <a:t> </a:t>
            </a:r>
            <a:r>
              <a:rPr lang="ru-RU" sz="1700" b="1" spc="-5" dirty="0">
                <a:solidFill>
                  <a:srgbClr val="FFFFFF"/>
                </a:solidFill>
                <a:cs typeface="Calibri"/>
              </a:rPr>
              <a:t>меры;</a:t>
            </a:r>
            <a:endParaRPr lang="ru-RU" sz="1700"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10000" y="5257799"/>
            <a:ext cx="1987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0" indent="-114300">
              <a:lnSpc>
                <a:spcPct val="100000"/>
              </a:lnSpc>
              <a:buChar char="-"/>
              <a:tabLst>
                <a:tab pos="127000" algn="l"/>
              </a:tabLst>
            </a:pPr>
            <a:r>
              <a:rPr lang="ru-RU" b="1" spc="-5" dirty="0">
                <a:solidFill>
                  <a:srgbClr val="FFFFFF"/>
                </a:solidFill>
                <a:cs typeface="Calibri"/>
              </a:rPr>
              <a:t>кадровые</a:t>
            </a:r>
            <a:r>
              <a:rPr lang="ru-RU" b="1" spc="-30" dirty="0">
                <a:solidFill>
                  <a:srgbClr val="FFFFFF"/>
                </a:solidFill>
                <a:cs typeface="Calibri"/>
              </a:rPr>
              <a:t> </a:t>
            </a:r>
            <a:r>
              <a:rPr lang="ru-RU" b="1" spc="-5" dirty="0">
                <a:solidFill>
                  <a:srgbClr val="FFFFFF"/>
                </a:solidFill>
                <a:cs typeface="Calibri"/>
              </a:rPr>
              <a:t>меры;</a:t>
            </a:r>
            <a:endParaRPr lang="ru-RU" dirty="0">
              <a:cs typeface="Calibri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46244" y="5769410"/>
            <a:ext cx="4553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0" indent="-114300">
              <a:lnSpc>
                <a:spcPct val="100000"/>
              </a:lnSpc>
              <a:buChar char="-"/>
              <a:tabLst>
                <a:tab pos="127000" algn="l"/>
              </a:tabLst>
            </a:pPr>
            <a:r>
              <a:rPr lang="ru-RU" b="1" spc="-5" dirty="0">
                <a:solidFill>
                  <a:srgbClr val="FFFFFF"/>
                </a:solidFill>
                <a:cs typeface="Calibri"/>
              </a:rPr>
              <a:t>финансовые </a:t>
            </a:r>
            <a:r>
              <a:rPr lang="ru-RU" b="1" dirty="0">
                <a:solidFill>
                  <a:srgbClr val="FFFFFF"/>
                </a:solidFill>
                <a:cs typeface="Calibri"/>
              </a:rPr>
              <a:t>и </a:t>
            </a:r>
            <a:r>
              <a:rPr lang="ru-RU" b="1" spc="-5" dirty="0">
                <a:solidFill>
                  <a:srgbClr val="FFFFFF"/>
                </a:solidFill>
                <a:cs typeface="Calibri"/>
              </a:rPr>
              <a:t>иные</a:t>
            </a:r>
            <a:r>
              <a:rPr lang="ru-RU" b="1" spc="-10" dirty="0">
                <a:solidFill>
                  <a:srgbClr val="FFFFFF"/>
                </a:solidFill>
                <a:cs typeface="Calibri"/>
              </a:rPr>
              <a:t> </a:t>
            </a:r>
            <a:r>
              <a:rPr lang="ru-RU" b="1" spc="-5" dirty="0">
                <a:solidFill>
                  <a:srgbClr val="FFFFFF"/>
                </a:solidFill>
                <a:cs typeface="Calibri"/>
              </a:rPr>
              <a:t>материальные меры;</a:t>
            </a:r>
            <a:endParaRPr lang="ru-RU" dirty="0">
              <a:cs typeface="Calibri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36719" y="6248400"/>
            <a:ext cx="476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0" indent="-114300">
              <a:lnSpc>
                <a:spcPct val="100000"/>
              </a:lnSpc>
              <a:buChar char="-"/>
              <a:tabLst>
                <a:tab pos="127000" algn="l"/>
              </a:tabLst>
            </a:pPr>
            <a:r>
              <a:rPr lang="ru-RU" b="1" spc="-5" dirty="0">
                <a:solidFill>
                  <a:srgbClr val="FFFFFF"/>
                </a:solidFill>
                <a:cs typeface="Calibri"/>
              </a:rPr>
              <a:t>пропагандистские</a:t>
            </a:r>
            <a:r>
              <a:rPr lang="ru-RU" b="1" spc="-25" dirty="0">
                <a:solidFill>
                  <a:srgbClr val="FFFFFF"/>
                </a:solidFill>
                <a:cs typeface="Calibri"/>
              </a:rPr>
              <a:t> </a:t>
            </a:r>
            <a:r>
              <a:rPr lang="ru-RU" b="1" dirty="0">
                <a:solidFill>
                  <a:srgbClr val="FFFFFF"/>
                </a:solidFill>
                <a:cs typeface="Calibri"/>
              </a:rPr>
              <a:t>и</a:t>
            </a:r>
            <a:r>
              <a:rPr lang="ru-RU" b="1" spc="-25" dirty="0">
                <a:solidFill>
                  <a:srgbClr val="FFFFFF"/>
                </a:solidFill>
                <a:cs typeface="Calibri"/>
              </a:rPr>
              <a:t> </a:t>
            </a:r>
            <a:r>
              <a:rPr lang="ru-RU" b="1" spc="-5" dirty="0">
                <a:solidFill>
                  <a:srgbClr val="FFFFFF"/>
                </a:solidFill>
                <a:cs typeface="Calibri"/>
              </a:rPr>
              <a:t>просветительские</a:t>
            </a:r>
            <a:r>
              <a:rPr lang="ru-RU" b="1" spc="-20" dirty="0">
                <a:solidFill>
                  <a:srgbClr val="FFFFFF"/>
                </a:solidFill>
                <a:cs typeface="Calibri"/>
              </a:rPr>
              <a:t> </a:t>
            </a:r>
            <a:r>
              <a:rPr lang="ru-RU" b="1" spc="-5" dirty="0">
                <a:solidFill>
                  <a:srgbClr val="FFFFFF"/>
                </a:solidFill>
                <a:cs typeface="Calibri"/>
              </a:rPr>
              <a:t>меры</a:t>
            </a:r>
            <a:endParaRPr lang="ru-RU" dirty="0"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</TotalTime>
  <Words>1756</Words>
  <Application>Microsoft Office PowerPoint</Application>
  <PresentationFormat>Произвольный</PresentationFormat>
  <Paragraphs>183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Государственный архив Российской Федерации</vt:lpstr>
      <vt:lpstr>ПОНЯТИЕ КОРРУПЦИИ</vt:lpstr>
      <vt:lpstr>В соответствии с Федеральным законом «О противодействии коррупции» № 273-ФЗ</vt:lpstr>
      <vt:lpstr>Презентация PowerPoint</vt:lpstr>
      <vt:lpstr>ОБЩЕСТВЕННАЯ ОПАСНОСТЬ КОРРУПЦИИ</vt:lpstr>
      <vt:lpstr>ПОСЛЕДСТВИЯ: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ПОНЯТИЕ ПРОТИВОДЕЙСТВИЯ КОРРУПЦИИ</vt:lpstr>
      <vt:lpstr>Организационные основы противодействия коррупции</vt:lpstr>
      <vt:lpstr>ОСНОВНЫЕ ПРИНЦИПЫ ПРОТИВОДЕЙСТВИЯ КОРРУПЦИИ в соответствии с Федеральным законом от 25.12.2008 № 273-ФЗ «О  противодействии коррупции») </vt:lpstr>
      <vt:lpstr>Национальный план противодействия коррупции на 2021 – 2024 годы</vt:lpstr>
      <vt:lpstr>Национальный план противодействия коррупции на 2021 – 2024 годы (продолжение)</vt:lpstr>
      <vt:lpstr>Национальный план противодействия коррупции на 2021 – 2024 годы (продолжение)</vt:lpstr>
      <vt:lpstr>Национальный план противодействия коррупции на 2021 – 2024 годы (продолжение)</vt:lpstr>
      <vt:lpstr>ОСНОВНЫЕ  МЕРЫ  ПРОФИЛАКТИКИ  КОРРУПЦИИ (в соответствии с Федеральным законом от 25.12.2008 № 273-ФЗ «О противодействии коррупции»)</vt:lpstr>
      <vt:lpstr>ОСНОВНЫЕ  МЕРЫ  ПРОФИЛАКТИКИ  КОРРУПЦИИ (в соответствии с Федеральным законом от 25.12.2008 № 273-ФЗ «О противодействии коррупции»)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Консультативно-методическое совещание для государственных служащих (работников), участвующих в осуществлении закупок товаров, работ, услуг для муниципальных нужд, по вопросу соблюдения обязанности принимать меры по предотвращению и урегулированию конфликта интересов</dc:title>
  <dc:creator>Строкова Анна Николаевна</dc:creator>
  <cp:lastModifiedBy>Гусев</cp:lastModifiedBy>
  <cp:revision>72</cp:revision>
  <dcterms:created xsi:type="dcterms:W3CDTF">2021-11-24T14:06:56Z</dcterms:created>
  <dcterms:modified xsi:type="dcterms:W3CDTF">2022-05-25T07:44:57Z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2021-11-24T00:00:00Z</vt:filetime>
  </property>
</Properties>
</file>